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</p:sldIdLst>
  <p:sldSz cx="9144000" cy="5143500" type="screen16x9"/>
  <p:notesSz cx="6858000" cy="9144000"/>
  <p:defaultTextStyle>
    <a:defPPr>
      <a:defRPr lang="en-US"/>
    </a:defPPr>
    <a:lvl1pPr marL="0" algn="l" defTabSz="9137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78" algn="l" defTabSz="9137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793" algn="l" defTabSz="9137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682" algn="l" defTabSz="9137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584" algn="l" defTabSz="9137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461" algn="l" defTabSz="9137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339" algn="l" defTabSz="9137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240" algn="l" defTabSz="9137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130" algn="l" defTabSz="9137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8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56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5657C-8A99-467B-BB7E-605206C23246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53F30-6374-48AE-AABE-EA8B5D74D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32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7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78" algn="l" defTabSz="9137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93" algn="l" defTabSz="9137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682" algn="l" defTabSz="9137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584" algn="l" defTabSz="9137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461" algn="l" defTabSz="9137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339" algn="l" defTabSz="9137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240" algn="l" defTabSz="9137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130" algn="l" defTabSz="9137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https://www.statistics.gov.hk/pub/B71512FB2015XXXXB0100.pdf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EAC09-1B18-4D7A-AF4B-185E2D7040B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78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EAC09-1B18-4D7A-AF4B-185E2D7040BB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38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EAC09-1B18-4D7A-AF4B-185E2D7040BB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38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http://perinatology.com/Reference/RDApregnancy.htm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EAC09-1B18-4D7A-AF4B-185E2D7040BB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03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645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EAC09-1B18-4D7A-AF4B-185E2D7040BB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5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01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354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66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66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EAC09-1B18-4D7A-AF4B-185E2D7040BB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77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155" indent="0" algn="ctr">
              <a:buNone/>
              <a:defRPr sz="1500"/>
            </a:lvl2pPr>
            <a:lvl3pPr marL="684345" indent="0" algn="ctr">
              <a:buNone/>
              <a:defRPr sz="1400"/>
            </a:lvl3pPr>
            <a:lvl4pPr marL="1026516" indent="0" algn="ctr">
              <a:buNone/>
              <a:defRPr sz="1200"/>
            </a:lvl4pPr>
            <a:lvl5pPr marL="1368688" indent="0" algn="ctr">
              <a:buNone/>
              <a:defRPr sz="1200"/>
            </a:lvl5pPr>
            <a:lvl6pPr marL="1710884" indent="0" algn="ctr">
              <a:buNone/>
              <a:defRPr sz="1200"/>
            </a:lvl6pPr>
            <a:lvl7pPr marL="2053031" indent="0" algn="ctr">
              <a:buNone/>
              <a:defRPr sz="1200"/>
            </a:lvl7pPr>
            <a:lvl8pPr marL="2395181" indent="0" algn="ctr">
              <a:buNone/>
              <a:defRPr sz="1200"/>
            </a:lvl8pPr>
            <a:lvl9pPr marL="27373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286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08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9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12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084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1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3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5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6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8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0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1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21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67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53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55" indent="0">
              <a:buNone/>
              <a:defRPr sz="1500" b="1"/>
            </a:lvl2pPr>
            <a:lvl3pPr marL="684345" indent="0">
              <a:buNone/>
              <a:defRPr sz="1400" b="1"/>
            </a:lvl3pPr>
            <a:lvl4pPr marL="1026516" indent="0">
              <a:buNone/>
              <a:defRPr sz="1200" b="1"/>
            </a:lvl4pPr>
            <a:lvl5pPr marL="1368688" indent="0">
              <a:buNone/>
              <a:defRPr sz="1200" b="1"/>
            </a:lvl5pPr>
            <a:lvl6pPr marL="1710884" indent="0">
              <a:buNone/>
              <a:defRPr sz="1200" b="1"/>
            </a:lvl6pPr>
            <a:lvl7pPr marL="2053031" indent="0">
              <a:buNone/>
              <a:defRPr sz="1200" b="1"/>
            </a:lvl7pPr>
            <a:lvl8pPr marL="2395181" indent="0">
              <a:buNone/>
              <a:defRPr sz="1200" b="1"/>
            </a:lvl8pPr>
            <a:lvl9pPr marL="27373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55" indent="0">
              <a:buNone/>
              <a:defRPr sz="1500" b="1"/>
            </a:lvl2pPr>
            <a:lvl3pPr marL="684345" indent="0">
              <a:buNone/>
              <a:defRPr sz="1400" b="1"/>
            </a:lvl3pPr>
            <a:lvl4pPr marL="1026516" indent="0">
              <a:buNone/>
              <a:defRPr sz="1200" b="1"/>
            </a:lvl4pPr>
            <a:lvl5pPr marL="1368688" indent="0">
              <a:buNone/>
              <a:defRPr sz="1200" b="1"/>
            </a:lvl5pPr>
            <a:lvl6pPr marL="1710884" indent="0">
              <a:buNone/>
              <a:defRPr sz="1200" b="1"/>
            </a:lvl6pPr>
            <a:lvl7pPr marL="2053031" indent="0">
              <a:buNone/>
              <a:defRPr sz="1200" b="1"/>
            </a:lvl7pPr>
            <a:lvl8pPr marL="2395181" indent="0">
              <a:buNone/>
              <a:defRPr sz="1200" b="1"/>
            </a:lvl8pPr>
            <a:lvl9pPr marL="27373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59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95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78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155" indent="0">
              <a:buNone/>
              <a:defRPr sz="1100"/>
            </a:lvl2pPr>
            <a:lvl3pPr marL="684345" indent="0">
              <a:buNone/>
              <a:defRPr sz="900"/>
            </a:lvl3pPr>
            <a:lvl4pPr marL="1026516" indent="0">
              <a:buNone/>
              <a:defRPr sz="800"/>
            </a:lvl4pPr>
            <a:lvl5pPr marL="1368688" indent="0">
              <a:buNone/>
              <a:defRPr sz="800"/>
            </a:lvl5pPr>
            <a:lvl6pPr marL="1710884" indent="0">
              <a:buNone/>
              <a:defRPr sz="800"/>
            </a:lvl6pPr>
            <a:lvl7pPr marL="2053031" indent="0">
              <a:buNone/>
              <a:defRPr sz="800"/>
            </a:lvl7pPr>
            <a:lvl8pPr marL="2395181" indent="0">
              <a:buNone/>
              <a:defRPr sz="800"/>
            </a:lvl8pPr>
            <a:lvl9pPr marL="27373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22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 marL="0" indent="0">
              <a:buNone/>
              <a:defRPr sz="2400"/>
            </a:lvl1pPr>
            <a:lvl2pPr marL="342155" indent="0">
              <a:buNone/>
              <a:defRPr sz="2100"/>
            </a:lvl2pPr>
            <a:lvl3pPr marL="684345" indent="0">
              <a:buNone/>
              <a:defRPr sz="1800"/>
            </a:lvl3pPr>
            <a:lvl4pPr marL="1026516" indent="0">
              <a:buNone/>
              <a:defRPr sz="1500"/>
            </a:lvl4pPr>
            <a:lvl5pPr marL="1368688" indent="0">
              <a:buNone/>
              <a:defRPr sz="1500"/>
            </a:lvl5pPr>
            <a:lvl6pPr marL="1710884" indent="0">
              <a:buNone/>
              <a:defRPr sz="1500"/>
            </a:lvl6pPr>
            <a:lvl7pPr marL="2053031" indent="0">
              <a:buNone/>
              <a:defRPr sz="1500"/>
            </a:lvl7pPr>
            <a:lvl8pPr marL="2395181" indent="0">
              <a:buNone/>
              <a:defRPr sz="1500"/>
            </a:lvl8pPr>
            <a:lvl9pPr marL="27373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155" indent="0">
              <a:buNone/>
              <a:defRPr sz="1100"/>
            </a:lvl2pPr>
            <a:lvl3pPr marL="684345" indent="0">
              <a:buNone/>
              <a:defRPr sz="900"/>
            </a:lvl3pPr>
            <a:lvl4pPr marL="1026516" indent="0">
              <a:buNone/>
              <a:defRPr sz="800"/>
            </a:lvl4pPr>
            <a:lvl5pPr marL="1368688" indent="0">
              <a:buNone/>
              <a:defRPr sz="800"/>
            </a:lvl5pPr>
            <a:lvl6pPr marL="1710884" indent="0">
              <a:buNone/>
              <a:defRPr sz="800"/>
            </a:lvl6pPr>
            <a:lvl7pPr marL="2053031" indent="0">
              <a:buNone/>
              <a:defRPr sz="800"/>
            </a:lvl7pPr>
            <a:lvl8pPr marL="2395181" indent="0">
              <a:buNone/>
              <a:defRPr sz="800"/>
            </a:lvl8pPr>
            <a:lvl9pPr marL="27373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89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53"/>
            <a:ext cx="7886700" cy="994172"/>
          </a:xfrm>
          <a:prstGeom prst="rect">
            <a:avLst/>
          </a:prstGeom>
        </p:spPr>
        <p:txBody>
          <a:bodyPr vert="horz" lIns="68444" tIns="34256" rIns="68444" bIns="342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44" tIns="34256" rIns="68444" bIns="342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68444" tIns="34256" rIns="68444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58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58"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8444" tIns="34256" rIns="68444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5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8444" tIns="34256" rIns="68444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58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5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2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434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96" indent="-171096" algn="l" defTabSz="684345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290" indent="-171096" algn="l" defTabSz="68434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443" indent="-171096" algn="l" defTabSz="68434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590" indent="-171096" algn="l" defTabSz="68434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740" indent="-171096" algn="l" defTabSz="68434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933" indent="-171096" algn="l" defTabSz="68434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108" indent="-171096" algn="l" defTabSz="68434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278" indent="-171096" algn="l" defTabSz="68434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469" indent="-171096" algn="l" defTabSz="68434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3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55" algn="l" defTabSz="6843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345" algn="l" defTabSz="6843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516" algn="l" defTabSz="6843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688" algn="l" defTabSz="6843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884" algn="l" defTabSz="6843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031" algn="l" defTabSz="6843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181" algn="l" defTabSz="6843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331" algn="l" defTabSz="6843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18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0"/>
            <a:ext cx="9201583" cy="5181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24" y="4422061"/>
            <a:ext cx="7363778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01" y="4001838"/>
            <a:ext cx="1057520" cy="1057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630" y="117325"/>
            <a:ext cx="883375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全新健康及營養產品巡禮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630" y="602074"/>
            <a:ext cx="8833757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solidFill>
                  <a:prstClr val="white"/>
                </a:solidFill>
                <a:ea typeface="Apple LiGothic" pitchFamily="2" charset="-120"/>
              </a:rPr>
              <a:t>Health &amp; Nutrition New Products Spotlight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92978" y="1279180"/>
            <a:ext cx="47810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0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Emmy Yeung 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860060" y="2339058"/>
            <a:ext cx="57476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900"/>
              </a:spcBef>
              <a:defRPr/>
            </a:pP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產品拓展經理</a:t>
            </a:r>
          </a:p>
          <a:p>
            <a:pPr algn="ctr">
              <a:spcBef>
                <a:spcPts val="900"/>
              </a:spcBef>
              <a:defRPr/>
            </a:pPr>
            <a:r>
              <a:rPr lang="en-US" altLang="zh-TW" sz="27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Product Marketing Manager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r="12108"/>
          <a:stretch/>
        </p:blipFill>
        <p:spPr>
          <a:xfrm>
            <a:off x="1019582" y="1096534"/>
            <a:ext cx="208636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  <a:ea typeface="微軟正黑體" pitchFamily="34" charset="-12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HK" altLang="en-US" sz="3600" dirty="0">
                <a:solidFill>
                  <a:prstClr val="white"/>
                </a:solidFill>
                <a:latin typeface="Calibri" pitchFamily="34" charset="0"/>
                <a:ea typeface="微軟正黑體" pitchFamily="34" charset="-120"/>
              </a:rPr>
              <a:t>建議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葉酸－增加到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0.6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毫克／天</a:t>
            </a:r>
          </a:p>
          <a:p>
            <a:pPr algn="l"/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鐵－增加到</a:t>
            </a:r>
            <a:r>
              <a:rPr lang="en-US" altLang="zh-TW" sz="2700" dirty="0" smtClean="0">
                <a:solidFill>
                  <a:prstClr val="white"/>
                </a:solidFill>
                <a:ea typeface="微軟正黑體" pitchFamily="34" charset="-120"/>
              </a:rPr>
              <a:t>27</a:t>
            </a:r>
            <a:r>
              <a:rPr lang="zh-TW" altLang="en-US" sz="2700" dirty="0" smtClean="0">
                <a:solidFill>
                  <a:prstClr val="white"/>
                </a:solidFill>
                <a:ea typeface="微軟正黑體" pitchFamily="34" charset="-120"/>
              </a:rPr>
              <a:t>毫克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／天</a:t>
            </a:r>
          </a:p>
          <a:p>
            <a:pPr algn="l"/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鈣－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1,000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毫克／天</a:t>
            </a:r>
          </a:p>
          <a:p>
            <a:pPr algn="l"/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鎂－增加到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360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毫克／天</a:t>
            </a:r>
          </a:p>
          <a:p>
            <a:pPr algn="l"/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維他命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C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 －增加到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85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毫克／天</a:t>
            </a:r>
          </a:p>
        </p:txBody>
      </p:sp>
    </p:spTree>
    <p:extLst>
      <p:ext uri="{BB962C8B-B14F-4D97-AF65-F5344CB8AC3E}">
        <p14:creationId xmlns:p14="http://schemas.microsoft.com/office/powerpoint/2010/main" val="385939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3600" dirty="0">
                <a:solidFill>
                  <a:prstClr val="white"/>
                </a:solidFill>
                <a:latin typeface="Calibri" pitchFamily="34" charset="0"/>
                <a:ea typeface="微軟正黑體" pitchFamily="34" charset="-120"/>
              </a:rPr>
              <a:t>懷孕期葉酸的需求</a:t>
            </a:r>
            <a:endParaRPr lang="en-US" sz="3600" dirty="0">
              <a:solidFill>
                <a:prstClr val="white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妊娠前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4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週內有足夠的葉酸是非常重要的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由於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50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％的懷孕是無計劃的，大多數婦女在妊娠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8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週前不尋求產前護理，因此妊娠前補充葉酸對於預防神經管缺陷（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NTD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）是至關重要的</a:t>
            </a:r>
          </a:p>
        </p:txBody>
      </p:sp>
    </p:spTree>
    <p:extLst>
      <p:ext uri="{BB962C8B-B14F-4D97-AF65-F5344CB8AC3E}">
        <p14:creationId xmlns:p14="http://schemas.microsoft.com/office/powerpoint/2010/main" val="236393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6" name="內容版面配置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9406" y="410196"/>
            <a:ext cx="5814536" cy="436090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1454" y="2345532"/>
            <a:ext cx="2545076" cy="994172"/>
          </a:xfrm>
          <a:prstGeom prst="rect">
            <a:avLst/>
          </a:prstGeom>
        </p:spPr>
        <p:txBody>
          <a:bodyPr vert="horz" lIns="68573" tIns="34289" rIns="6857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3600" dirty="0">
                <a:solidFill>
                  <a:prstClr val="white"/>
                </a:solidFill>
                <a:latin typeface="Calibri" pitchFamily="34" charset="0"/>
                <a:ea typeface="微軟正黑體" pitchFamily="34" charset="-120"/>
              </a:rPr>
              <a:t>女性對葉酸的認識</a:t>
            </a:r>
            <a:endParaRPr lang="en-US" sz="3600" dirty="0">
              <a:solidFill>
                <a:prstClr val="white"/>
              </a:solidFill>
              <a:latin typeface="Calibri" pitchFamily="34" charset="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259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000" dirty="0">
              <a:solidFill>
                <a:prstClr val="white"/>
              </a:solidFill>
              <a:ea typeface="微軟正黑體" pitchFamily="34" charset="-120"/>
            </a:endParaRPr>
          </a:p>
          <a:p>
            <a:pPr algn="l"/>
            <a:r>
              <a:rPr lang="zh-TW" altLang="en-US" sz="3000" dirty="0">
                <a:solidFill>
                  <a:prstClr val="white"/>
                </a:solidFill>
                <a:ea typeface="微軟正黑體" pitchFamily="34" charset="-120"/>
              </a:rPr>
              <a:t>在懷孕期間，神經管於妊娠的第</a:t>
            </a:r>
            <a:r>
              <a:rPr lang="en-US" altLang="zh-TW" sz="3000" dirty="0">
                <a:solidFill>
                  <a:prstClr val="white"/>
                </a:solidFill>
                <a:ea typeface="微軟正黑體" pitchFamily="34" charset="-120"/>
              </a:rPr>
              <a:t>18</a:t>
            </a:r>
            <a:r>
              <a:rPr lang="zh-TW" altLang="en-US" sz="3000" dirty="0">
                <a:solidFill>
                  <a:prstClr val="white"/>
                </a:solidFill>
                <a:ea typeface="微軟正黑體" pitchFamily="34" charset="-120"/>
              </a:rPr>
              <a:t>天至第</a:t>
            </a:r>
            <a:r>
              <a:rPr lang="en-US" altLang="zh-TW" sz="3000" dirty="0">
                <a:solidFill>
                  <a:prstClr val="white"/>
                </a:solidFill>
                <a:ea typeface="微軟正黑體" pitchFamily="34" charset="-120"/>
              </a:rPr>
              <a:t>26</a:t>
            </a:r>
            <a:r>
              <a:rPr lang="zh-TW" altLang="en-US" sz="3000" dirty="0">
                <a:solidFill>
                  <a:prstClr val="white"/>
                </a:solidFill>
                <a:ea typeface="微軟正黑體" pitchFamily="34" charset="-120"/>
              </a:rPr>
              <a:t>天形成。</a:t>
            </a:r>
          </a:p>
        </p:txBody>
      </p:sp>
    </p:spTree>
    <p:extLst>
      <p:ext uri="{BB962C8B-B14F-4D97-AF65-F5344CB8AC3E}">
        <p14:creationId xmlns:p14="http://schemas.microsoft.com/office/powerpoint/2010/main" val="335873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472365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3600" dirty="0">
                <a:solidFill>
                  <a:prstClr val="white"/>
                </a:solidFill>
                <a:latin typeface="Calibri" pitchFamily="34" charset="0"/>
                <a:ea typeface="微軟正黑體" pitchFamily="34" charset="-120"/>
              </a:rPr>
              <a:t>神經管缺陷（</a:t>
            </a:r>
            <a:r>
              <a:rPr lang="en-US" altLang="zh-TW" sz="3600" dirty="0">
                <a:solidFill>
                  <a:prstClr val="white"/>
                </a:solidFill>
                <a:latin typeface="Calibri" pitchFamily="34" charset="0"/>
                <a:ea typeface="微軟正黑體" pitchFamily="34" charset="-120"/>
              </a:rPr>
              <a:t>NTD</a:t>
            </a:r>
            <a:r>
              <a:rPr lang="zh-TW" altLang="en-US" sz="3600" dirty="0">
                <a:solidFill>
                  <a:prstClr val="white"/>
                </a:solidFill>
                <a:latin typeface="Calibri" pitchFamily="34" charset="0"/>
                <a:ea typeface="微軟正黑體" pitchFamily="34" charset="-120"/>
              </a:rPr>
              <a:t>）預防：</a:t>
            </a:r>
            <a:endParaRPr lang="en-US" altLang="zh-TW" sz="3600" dirty="0">
              <a:solidFill>
                <a:prstClr val="white"/>
              </a:solidFill>
              <a:latin typeface="Calibri" pitchFamily="34" charset="0"/>
              <a:ea typeface="微軟正黑體" pitchFamily="34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3600" dirty="0">
                <a:solidFill>
                  <a:prstClr val="white"/>
                </a:solidFill>
                <a:latin typeface="Calibri" pitchFamily="34" charset="0"/>
                <a:ea typeface="微軟正黑體" pitchFamily="34" charset="-120"/>
              </a:rPr>
              <a:t>葉酸的作用</a:t>
            </a:r>
            <a:endParaRPr lang="en-US" sz="3600" dirty="0">
              <a:solidFill>
                <a:prstClr val="white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57440" y="1657978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葉酸缺乏症是懷孕期間最常見的不足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NTD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被認為是由葉酸飲食缺乏和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/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或影響葉酸代謝的遺傳缺陷引起的</a:t>
            </a:r>
          </a:p>
        </p:txBody>
      </p:sp>
    </p:spTree>
    <p:extLst>
      <p:ext uri="{BB962C8B-B14F-4D97-AF65-F5344CB8AC3E}">
        <p14:creationId xmlns:p14="http://schemas.microsoft.com/office/powerpoint/2010/main" val="110473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7" name="內容版面配置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3287" y="654685"/>
            <a:ext cx="5158979" cy="3871913"/>
          </a:xfrm>
          <a:prstGeom prst="rect">
            <a:avLst/>
          </a:prstGeom>
        </p:spPr>
      </p:pic>
      <p:sp>
        <p:nvSpPr>
          <p:cNvPr id="8" name="矩形 5"/>
          <p:cNvSpPr>
            <a:spLocks noChangeArrowheads="1"/>
          </p:cNvSpPr>
          <p:nvPr/>
        </p:nvSpPr>
        <p:spPr bwMode="auto">
          <a:xfrm>
            <a:off x="4480560" y="4449367"/>
            <a:ext cx="4149329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r" defTabSz="685715"/>
            <a:endParaRPr lang="en-US" altLang="zh-HK" sz="1200" dirty="0">
              <a:solidFill>
                <a:prstClr val="white"/>
              </a:solidFill>
            </a:endParaRPr>
          </a:p>
          <a:p>
            <a:pPr algn="r" defTabSz="685715"/>
            <a:r>
              <a:rPr lang="zh-TW" altLang="en-US" sz="1200" dirty="0">
                <a:solidFill>
                  <a:prstClr val="white"/>
                </a:solidFill>
              </a:rPr>
              <a:t>資料來源</a:t>
            </a:r>
            <a:r>
              <a:rPr lang="en-US" altLang="zh-HK" sz="1200" dirty="0">
                <a:solidFill>
                  <a:prstClr val="white"/>
                </a:solidFill>
              </a:rPr>
              <a:t>: The Luca Hill </a:t>
            </a:r>
            <a:r>
              <a:rPr lang="en-US" altLang="zh-HK" sz="1200" dirty="0" err="1">
                <a:solidFill>
                  <a:prstClr val="white"/>
                </a:solidFill>
              </a:rPr>
              <a:t>Acrania</a:t>
            </a:r>
            <a:r>
              <a:rPr lang="en-US" altLang="zh-HK" sz="1200" dirty="0">
                <a:solidFill>
                  <a:prstClr val="white"/>
                </a:solidFill>
              </a:rPr>
              <a:t> and Anencephaly Foundation</a:t>
            </a:r>
            <a:endParaRPr lang="zh-HK" alt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88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8" name="矩形 5"/>
          <p:cNvSpPr>
            <a:spLocks noChangeArrowheads="1"/>
          </p:cNvSpPr>
          <p:nvPr/>
        </p:nvSpPr>
        <p:spPr bwMode="auto">
          <a:xfrm>
            <a:off x="4480560" y="4449367"/>
            <a:ext cx="4149329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r" defTabSz="685715"/>
            <a:endParaRPr lang="en-US" altLang="zh-HK" sz="1200" dirty="0">
              <a:solidFill>
                <a:prstClr val="white"/>
              </a:solidFill>
            </a:endParaRPr>
          </a:p>
          <a:p>
            <a:pPr algn="r" defTabSz="685715"/>
            <a:r>
              <a:rPr lang="zh-TW" altLang="en-US" sz="1200" dirty="0">
                <a:solidFill>
                  <a:prstClr val="white"/>
                </a:solidFill>
              </a:rPr>
              <a:t>資料來源</a:t>
            </a:r>
            <a:r>
              <a:rPr lang="en-US" altLang="zh-HK" sz="1200" dirty="0">
                <a:solidFill>
                  <a:prstClr val="white"/>
                </a:solidFill>
              </a:rPr>
              <a:t>: http://www.thescienceofpregnancy.id.au/2011/04/</a:t>
            </a:r>
          </a:p>
        </p:txBody>
      </p:sp>
      <p:pic>
        <p:nvPicPr>
          <p:cNvPr id="6" name="內容版面配置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4064" y="554831"/>
            <a:ext cx="4695825" cy="406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5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white"/>
              </a:solidFill>
              <a:ea typeface="微軟正黑體" pitchFamily="34" charset="-120"/>
            </a:endParaRP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作為輔助因子（核酸和氨基酸），在快速增長期間需求增加。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在懷孕中、後期期間葉酸需求增加因為孕婦紅血球細胞增加。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white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386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000" dirty="0">
              <a:solidFill>
                <a:prstClr val="white"/>
              </a:solidFill>
              <a:ea typeface="微軟正黑體" pitchFamily="34" charset="-120"/>
            </a:endParaRP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prstClr val="white"/>
                </a:solidFill>
                <a:ea typeface="微軟正黑體" pitchFamily="34" charset="-120"/>
              </a:rPr>
              <a:t>葉酸主要在蔬果中找到。深綠色葉菜、橙、橙汁、豆類、豌豆和啤酒酵母是提供葉酸的最佳來源。</a:t>
            </a:r>
          </a:p>
        </p:txBody>
      </p:sp>
    </p:spTree>
    <p:extLst>
      <p:ext uri="{BB962C8B-B14F-4D97-AF65-F5344CB8AC3E}">
        <p14:creationId xmlns:p14="http://schemas.microsoft.com/office/powerpoint/2010/main" val="289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7" name="內容版面配置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9360" y="484042"/>
            <a:ext cx="5820490" cy="421321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42887" y="2802967"/>
            <a:ext cx="2100263" cy="237832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000" dirty="0">
                <a:solidFill>
                  <a:prstClr val="white"/>
                </a:solidFill>
                <a:ea typeface="微軟正黑體" pitchFamily="34" charset="-120"/>
              </a:rPr>
              <a:t>葉酸－細胞分裂中的關鍵角色。</a:t>
            </a:r>
          </a:p>
        </p:txBody>
      </p:sp>
    </p:spTree>
    <p:extLst>
      <p:ext uri="{BB962C8B-B14F-4D97-AF65-F5344CB8AC3E}">
        <p14:creationId xmlns:p14="http://schemas.microsoft.com/office/powerpoint/2010/main" val="30700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8792" y="6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 VS. 2017 </a:t>
            </a:r>
            <a:r>
              <a:rPr lang="zh-HK" altLang="en-US" sz="3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營業額成長 </a:t>
            </a:r>
          </a:p>
          <a:p>
            <a:r>
              <a:rPr lang="zh-HK" altLang="en-US" sz="3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美安獨家產品線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50502" y="1524005"/>
            <a:ext cx="2887237" cy="1215598"/>
            <a:chOff x="1209040" y="2519680"/>
            <a:chExt cx="3403600" cy="1620797"/>
          </a:xfrm>
        </p:grpSpPr>
        <p:sp>
          <p:nvSpPr>
            <p:cNvPr id="9" name="TextBox 8"/>
            <p:cNvSpPr txBox="1"/>
            <p:nvPr/>
          </p:nvSpPr>
          <p:spPr>
            <a:xfrm>
              <a:off x="1219200" y="2519680"/>
              <a:ext cx="339344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15"/>
              <a:r>
                <a:rPr lang="zh-HK" altLang="en-US" sz="4500" b="1" dirty="0">
                  <a:solidFill>
                    <a:prstClr val="white"/>
                  </a:solidFill>
                  <a:latin typeface="Calibri Light"/>
                  <a:ea typeface="微軟正黑體" panose="020B0604030504040204" pitchFamily="34" charset="-120"/>
                </a:rPr>
                <a:t>↑</a:t>
              </a:r>
              <a:r>
                <a:rPr lang="en-US" altLang="zh-HK" sz="4500" b="1" dirty="0">
                  <a:solidFill>
                    <a:prstClr val="white"/>
                  </a:solidFill>
                  <a:latin typeface="Calibri Light"/>
                  <a:ea typeface="微軟正黑體" panose="020B0604030504040204" pitchFamily="34" charset="-120"/>
                </a:rPr>
                <a:t>22.6%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09040" y="3586480"/>
              <a:ext cx="339344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15"/>
              <a:r>
                <a:rPr lang="en-US" altLang="zh-HK" sz="2100" dirty="0">
                  <a:solidFill>
                    <a:prstClr val="white"/>
                  </a:solidFill>
                  <a:latin typeface="Calibri Light"/>
                  <a:ea typeface="微軟正黑體" panose="020B0604030504040204" pitchFamily="34" charset="-120"/>
                </a:rPr>
                <a:t>TLS®</a:t>
              </a:r>
              <a:r>
                <a:rPr lang="zh-HK" altLang="en-US" sz="2100" dirty="0">
                  <a:solidFill>
                    <a:prstClr val="white"/>
                  </a:solidFill>
                  <a:latin typeface="Calibri Light"/>
                  <a:ea typeface="微軟正黑體" panose="020B0604030504040204" pitchFamily="34" charset="-120"/>
                </a:rPr>
                <a:t>健康生活纖營計劃 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65217" y="1516392"/>
            <a:ext cx="2823425" cy="1215598"/>
            <a:chOff x="1164985" y="2519680"/>
            <a:chExt cx="3437495" cy="1620797"/>
          </a:xfrm>
        </p:grpSpPr>
        <p:sp>
          <p:nvSpPr>
            <p:cNvPr id="12" name="TextBox 11"/>
            <p:cNvSpPr txBox="1"/>
            <p:nvPr/>
          </p:nvSpPr>
          <p:spPr>
            <a:xfrm>
              <a:off x="1164985" y="2519680"/>
              <a:ext cx="339344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15"/>
              <a:r>
                <a:rPr lang="zh-HK" altLang="en-US" sz="4500" b="1" dirty="0">
                  <a:solidFill>
                    <a:prstClr val="white"/>
                  </a:solidFill>
                  <a:latin typeface="Calibri Light"/>
                  <a:ea typeface="微軟正黑體" panose="020B0604030504040204" pitchFamily="34" charset="-120"/>
                </a:rPr>
                <a:t>↑</a:t>
              </a:r>
              <a:r>
                <a:rPr lang="en-US" altLang="zh-HK" sz="4500" b="1" dirty="0">
                  <a:solidFill>
                    <a:prstClr val="white"/>
                  </a:solidFill>
                  <a:latin typeface="Calibri Light"/>
                  <a:ea typeface="微軟正黑體" panose="020B0604030504040204" pitchFamily="34" charset="-120"/>
                </a:rPr>
                <a:t>10.4%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09040" y="3586480"/>
              <a:ext cx="339344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15"/>
              <a:r>
                <a:rPr lang="en-US" altLang="zh-HK" sz="2100" dirty="0" err="1">
                  <a:solidFill>
                    <a:prstClr val="white"/>
                  </a:solidFill>
                  <a:latin typeface="Calibri Light"/>
                  <a:ea typeface="微軟正黑體" panose="020B0604030504040204" pitchFamily="34" charset="-120"/>
                </a:rPr>
                <a:t>Isotonix</a:t>
              </a:r>
              <a:r>
                <a:rPr lang="en-US" altLang="zh-HK" sz="2100" dirty="0">
                  <a:solidFill>
                    <a:prstClr val="white"/>
                  </a:solidFill>
                  <a:latin typeface="Calibri Light"/>
                  <a:ea typeface="微軟正黑體" panose="020B0604030504040204" pitchFamily="34" charset="-120"/>
                </a:rPr>
                <a:t>®</a:t>
              </a:r>
              <a:r>
                <a:rPr lang="zh-HK" altLang="en-US" sz="2100" dirty="0">
                  <a:solidFill>
                    <a:prstClr val="white"/>
                  </a:solidFill>
                  <a:latin typeface="Calibri Light"/>
                  <a:ea typeface="微軟正黑體" panose="020B0604030504040204" pitchFamily="34" charset="-120"/>
                </a:rPr>
                <a:t>等壓吸收系列</a:t>
              </a:r>
              <a:endParaRPr lang="en-US" altLang="zh-HK" sz="2100" dirty="0">
                <a:solidFill>
                  <a:prstClr val="white"/>
                </a:solidFill>
                <a:latin typeface="Calibri Light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54151" y="3307091"/>
            <a:ext cx="3010829" cy="1215598"/>
            <a:chOff x="1209039" y="2519680"/>
            <a:chExt cx="3609946" cy="1620797"/>
          </a:xfrm>
        </p:grpSpPr>
        <p:sp>
          <p:nvSpPr>
            <p:cNvPr id="15" name="TextBox 14"/>
            <p:cNvSpPr txBox="1"/>
            <p:nvPr/>
          </p:nvSpPr>
          <p:spPr>
            <a:xfrm>
              <a:off x="1219200" y="2519680"/>
              <a:ext cx="339344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15"/>
              <a:r>
                <a:rPr lang="zh-HK" altLang="en-US" sz="4500" b="1" dirty="0">
                  <a:solidFill>
                    <a:prstClr val="white"/>
                  </a:solidFill>
                  <a:latin typeface="Calibri Light"/>
                  <a:ea typeface="微軟正黑體" panose="020B0604030504040204" pitchFamily="34" charset="-120"/>
                </a:rPr>
                <a:t>↑</a:t>
              </a:r>
              <a:r>
                <a:rPr lang="en-US" altLang="zh-HK" sz="4500" b="1" dirty="0">
                  <a:solidFill>
                    <a:prstClr val="white"/>
                  </a:solidFill>
                  <a:latin typeface="Calibri Light"/>
                  <a:ea typeface="微軟正黑體" panose="020B0604030504040204" pitchFamily="34" charset="-120"/>
                </a:rPr>
                <a:t>12.0%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09039" y="3586480"/>
              <a:ext cx="3609946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15"/>
              <a:r>
                <a:rPr lang="en-US" altLang="zh-HK" sz="2100" dirty="0">
                  <a:solidFill>
                    <a:prstClr val="white"/>
                  </a:solidFill>
                  <a:latin typeface="Calibri Light"/>
                  <a:ea typeface="微軟正黑體" panose="020B0604030504040204" pitchFamily="34" charset="-120"/>
                </a:rPr>
                <a:t>DNA Miracles™</a:t>
              </a:r>
              <a:r>
                <a:rPr lang="zh-HK" altLang="en-US" sz="2100" dirty="0">
                  <a:solidFill>
                    <a:prstClr val="white"/>
                  </a:solidFill>
                  <a:latin typeface="Calibri Light"/>
                  <a:ea typeface="微軟正黑體" panose="020B0604030504040204" pitchFamily="34" charset="-120"/>
                </a:rPr>
                <a:t>奇妙系列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13960" y="3299471"/>
            <a:ext cx="2552700" cy="1215598"/>
            <a:chOff x="1209040" y="2519680"/>
            <a:chExt cx="3403600" cy="1620797"/>
          </a:xfrm>
        </p:grpSpPr>
        <p:sp>
          <p:nvSpPr>
            <p:cNvPr id="18" name="TextBox 17"/>
            <p:cNvSpPr txBox="1"/>
            <p:nvPr/>
          </p:nvSpPr>
          <p:spPr>
            <a:xfrm>
              <a:off x="1219200" y="2519680"/>
              <a:ext cx="339344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15"/>
              <a:r>
                <a:rPr lang="zh-HK" altLang="en-US" sz="4500" b="1" dirty="0">
                  <a:solidFill>
                    <a:prstClr val="white"/>
                  </a:solidFill>
                  <a:latin typeface="Calibri Light"/>
                  <a:ea typeface="微軟正黑體" panose="020B0604030504040204" pitchFamily="34" charset="-120"/>
                </a:rPr>
                <a:t>↑</a:t>
              </a:r>
              <a:r>
                <a:rPr lang="en-US" altLang="zh-HK" sz="4500" b="1" dirty="0">
                  <a:solidFill>
                    <a:prstClr val="white"/>
                  </a:solidFill>
                  <a:latin typeface="Calibri Light"/>
                  <a:ea typeface="微軟正黑體" panose="020B0604030504040204" pitchFamily="34" charset="-120"/>
                </a:rPr>
                <a:t>31.0%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09040" y="3586480"/>
              <a:ext cx="339344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15"/>
              <a:r>
                <a:rPr lang="en-US" altLang="zh-HK" sz="2100" dirty="0">
                  <a:solidFill>
                    <a:prstClr val="white"/>
                  </a:solidFill>
                  <a:latin typeface="Calibri Light"/>
                  <a:ea typeface="微軟正黑體" panose="020B0604030504040204" pitchFamily="34" charset="-120"/>
                </a:rPr>
                <a:t>Motives®</a:t>
              </a:r>
              <a:r>
                <a:rPr lang="zh-HK" altLang="en-US" sz="2100" dirty="0">
                  <a:solidFill>
                    <a:prstClr val="white"/>
                  </a:solidFill>
                  <a:latin typeface="Calibri Light"/>
                  <a:ea typeface="微軟正黑體" panose="020B0604030504040204" pitchFamily="34" charset="-120"/>
                </a:rPr>
                <a:t>彩妝品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965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300" dirty="0">
                <a:solidFill>
                  <a:prstClr val="white"/>
                </a:solidFill>
                <a:latin typeface="Calibri" pitchFamily="34" charset="0"/>
              </a:rPr>
              <a:t>QUATREFOLIC</a:t>
            </a:r>
            <a:r>
              <a:rPr lang="en-US" sz="3300" dirty="0">
                <a:solidFill>
                  <a:prstClr val="white"/>
                </a:solidFill>
              </a:rPr>
              <a:t>®</a:t>
            </a:r>
            <a:endParaRPr lang="en-US" sz="330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altLang="zh-TW" sz="2700" dirty="0" err="1">
                <a:solidFill>
                  <a:prstClr val="white"/>
                </a:solidFill>
                <a:ea typeface="微軟正黑體" pitchFamily="34" charset="-120"/>
              </a:rPr>
              <a:t>Quatrefolic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是活性最強的葉酸鹽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因為這種形式自然存在於體內，所以更具有生物可利用性，不需要在體內經過代謝。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這項專利成分同時具有更高的穩定性與水溶性</a:t>
            </a:r>
          </a:p>
        </p:txBody>
      </p:sp>
    </p:spTree>
    <p:extLst>
      <p:ext uri="{BB962C8B-B14F-4D97-AF65-F5344CB8AC3E}">
        <p14:creationId xmlns:p14="http://schemas.microsoft.com/office/powerpoint/2010/main" val="2087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3300" dirty="0">
                <a:solidFill>
                  <a:prstClr val="white"/>
                </a:solidFill>
                <a:latin typeface="Calibri" pitchFamily="34" charset="0"/>
                <a:ea typeface="微軟正黑體" pitchFamily="34" charset="-120"/>
              </a:rPr>
              <a:t>懷孕期鐵的需求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8271510" cy="3507581"/>
          </a:xfrm>
          <a:prstGeom prst="rect">
            <a:avLst/>
          </a:prstGeom>
        </p:spPr>
        <p:txBody>
          <a:bodyPr vert="horz" lIns="68573" tIns="34289" rIns="68573" bIns="3428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prstClr val="white"/>
                </a:solidFill>
                <a:ea typeface="微軟正黑體" pitchFamily="34" charset="-120"/>
              </a:rPr>
              <a:t>鐵是人體所有細胞中不可缺少的元素</a:t>
            </a:r>
          </a:p>
          <a:p>
            <a:pPr marL="428625" indent="-428625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prstClr val="white"/>
                </a:solidFill>
                <a:ea typeface="微軟正黑體" pitchFamily="34" charset="-120"/>
              </a:rPr>
              <a:t>懷孕期間，鐵的需求量從</a:t>
            </a:r>
            <a:r>
              <a:rPr lang="en-US" altLang="zh-TW" sz="2600" dirty="0" smtClean="0">
                <a:solidFill>
                  <a:prstClr val="white"/>
                </a:solidFill>
                <a:ea typeface="微軟正黑體" pitchFamily="34" charset="-120"/>
              </a:rPr>
              <a:t>18</a:t>
            </a:r>
            <a:r>
              <a:rPr lang="zh-TW" altLang="en-US" sz="2600" dirty="0" smtClean="0">
                <a:solidFill>
                  <a:prstClr val="white"/>
                </a:solidFill>
                <a:ea typeface="微軟正黑體" pitchFamily="34" charset="-120"/>
              </a:rPr>
              <a:t>毫克</a:t>
            </a:r>
            <a:r>
              <a:rPr lang="zh-TW" altLang="en-US" sz="2600" dirty="0">
                <a:solidFill>
                  <a:prstClr val="white"/>
                </a:solidFill>
                <a:ea typeface="微軟正黑體" pitchFamily="34" charset="-120"/>
              </a:rPr>
              <a:t>增加到</a:t>
            </a:r>
            <a:r>
              <a:rPr lang="en-US" altLang="zh-TW" sz="2600" dirty="0" smtClean="0">
                <a:solidFill>
                  <a:prstClr val="white"/>
                </a:solidFill>
                <a:ea typeface="微軟正黑體" pitchFamily="34" charset="-120"/>
              </a:rPr>
              <a:t>27</a:t>
            </a:r>
            <a:r>
              <a:rPr lang="zh-TW" altLang="en-US" sz="2600" dirty="0" smtClean="0">
                <a:solidFill>
                  <a:prstClr val="white"/>
                </a:solidFill>
                <a:ea typeface="微軟正黑體" pitchFamily="34" charset="-120"/>
              </a:rPr>
              <a:t>毫克</a:t>
            </a:r>
            <a:endParaRPr lang="zh-TW" altLang="en-US" sz="2600" dirty="0">
              <a:solidFill>
                <a:prstClr val="white"/>
              </a:solidFill>
              <a:ea typeface="微軟正黑體" pitchFamily="34" charset="-120"/>
            </a:endParaRPr>
          </a:p>
          <a:p>
            <a:pPr marL="428625" indent="-428625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prstClr val="white"/>
                </a:solidFill>
                <a:ea typeface="微軟正黑體" pitchFamily="34" charset="-120"/>
              </a:rPr>
              <a:t>在懷孕期間，母親血量增加</a:t>
            </a:r>
            <a:r>
              <a:rPr lang="en-US" altLang="zh-TW" sz="2600" dirty="0">
                <a:solidFill>
                  <a:prstClr val="white"/>
                </a:solidFill>
                <a:ea typeface="微軟正黑體" pitchFamily="34" charset="-120"/>
              </a:rPr>
              <a:t>20-30</a:t>
            </a:r>
            <a:r>
              <a:rPr lang="zh-TW" altLang="en-US" sz="2600" dirty="0">
                <a:solidFill>
                  <a:prstClr val="white"/>
                </a:solidFill>
                <a:ea typeface="微軟正黑體" pitchFamily="34" charset="-120"/>
              </a:rPr>
              <a:t>％</a:t>
            </a:r>
          </a:p>
          <a:p>
            <a:pPr marL="428625" indent="-428625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prstClr val="white"/>
                </a:solidFill>
                <a:ea typeface="微軟正黑體" pitchFamily="34" charset="-120"/>
              </a:rPr>
              <a:t>而胎兒的紅血球細胞亦需要發展。為了支持胎兒組織的生長，血液量及其含量必須增長，以提供養分給這些組織，包括紅血球細胞</a:t>
            </a:r>
          </a:p>
        </p:txBody>
      </p:sp>
    </p:spTree>
    <p:extLst>
      <p:ext uri="{BB962C8B-B14F-4D97-AF65-F5344CB8AC3E}">
        <p14:creationId xmlns:p14="http://schemas.microsoft.com/office/powerpoint/2010/main" val="128978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white"/>
              </a:solidFill>
              <a:ea typeface="微軟正黑體" pitchFamily="34" charset="-120"/>
            </a:endParaRP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母體內約三分之一的鐵質將被傳遞給嬰兒，以形成其血液並儲存供將來使用。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white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688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white"/>
              </a:solidFill>
              <a:ea typeface="微軟正黑體" pitchFamily="34" charset="-120"/>
            </a:endParaRP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低鐵攝入量 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- 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只有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25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％的女性滿足需求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低生物利用度的飲食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white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091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white"/>
              </a:solidFill>
              <a:ea typeface="微軟正黑體" pitchFamily="34" charset="-120"/>
            </a:endParaRP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缺乏症會增加孕婦和嬰兒死亡、早產和低出生體重嬰兒的風險。</a:t>
            </a:r>
            <a:r>
              <a:rPr lang="en-US" sz="2700" dirty="0">
                <a:solidFill>
                  <a:prstClr val="white"/>
                </a:solidFill>
                <a:ea typeface="微軟正黑體" pitchFamily="34" charset="-120"/>
              </a:rPr>
              <a:t/>
            </a:r>
            <a:br>
              <a:rPr lang="en-US" sz="2700" dirty="0">
                <a:solidFill>
                  <a:prstClr val="white"/>
                </a:solidFill>
                <a:ea typeface="微軟正黑體" pitchFamily="34" charset="-120"/>
              </a:rPr>
            </a:br>
            <a:endParaRPr lang="en-US" sz="2700" dirty="0">
              <a:solidFill>
                <a:prstClr val="white"/>
              </a:solidFill>
              <a:ea typeface="微軟正黑體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4762" y="4929187"/>
            <a:ext cx="5414963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 defTabSz="685715"/>
            <a:r>
              <a:rPr lang="en-US" sz="800" dirty="0">
                <a:solidFill>
                  <a:prstClr val="white"/>
                </a:solidFill>
              </a:rPr>
              <a:t>Source: Saudi Med J. 2015; 36(2): 146–149. The impact of maternal iron deficiency and iron deficiency anemia on child’s health.</a:t>
            </a:r>
          </a:p>
          <a:p>
            <a:pPr algn="r" defTabSz="685715"/>
            <a:endParaRPr lang="en-US" sz="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90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6" name="內容版面配置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3593" y="399532"/>
            <a:ext cx="6887765" cy="4382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1613" y="1042988"/>
            <a:ext cx="3129178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715"/>
            <a:r>
              <a:rPr lang="zh-TW" altLang="en-US" sz="2100" dirty="0">
                <a:solidFill>
                  <a:prstClr val="black"/>
                </a:solidFill>
                <a:ea typeface="微軟正黑體" pitchFamily="34" charset="-120"/>
              </a:rPr>
              <a:t>正常紅血球細胞的分量</a:t>
            </a:r>
            <a:endParaRPr lang="en-US" sz="2100" dirty="0">
              <a:solidFill>
                <a:prstClr val="black"/>
              </a:solidFill>
              <a:ea typeface="微軟正黑體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3463" y="1042988"/>
            <a:ext cx="3129178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715"/>
            <a:r>
              <a:rPr lang="zh-TW" altLang="en-US" sz="2100" dirty="0">
                <a:solidFill>
                  <a:prstClr val="black"/>
                </a:solidFill>
                <a:ea typeface="微軟正黑體" pitchFamily="34" charset="-120"/>
              </a:rPr>
              <a:t>貧血紅血球細胞的分量</a:t>
            </a:r>
            <a:endParaRPr lang="en-US" sz="2100" dirty="0">
              <a:solidFill>
                <a:prstClr val="black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121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7" name="內容版面配置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7254" y="407154"/>
            <a:ext cx="6388043" cy="4366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1838" y="2786062"/>
            <a:ext cx="265747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715"/>
            <a:r>
              <a:rPr lang="zh-HK" altLang="en-US" sz="30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鐵質</a:t>
            </a:r>
            <a:endParaRPr lang="en-US" sz="30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868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3300" dirty="0">
                <a:solidFill>
                  <a:prstClr val="white"/>
                </a:solidFill>
                <a:latin typeface="Calibri" pitchFamily="34" charset="0"/>
                <a:ea typeface="微軟正黑體" pitchFamily="34" charset="-120"/>
              </a:rPr>
              <a:t>懷孕期鈣的需求</a:t>
            </a:r>
            <a:endParaRPr lang="en-US" sz="3300" dirty="0">
              <a:solidFill>
                <a:prstClr val="white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8271510" cy="3507581"/>
          </a:xfrm>
          <a:prstGeom prst="rect">
            <a:avLst/>
          </a:prstGeom>
        </p:spPr>
        <p:txBody>
          <a:bodyPr vert="horz" lIns="68573" tIns="34289" rIns="68573" bIns="3428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prstClr val="white"/>
                </a:solidFill>
                <a:ea typeface="微軟正黑體" pitchFamily="34" charset="-120"/>
              </a:rPr>
              <a:t>懷孕婦女對鈣質的需求量會大幅提高</a:t>
            </a:r>
          </a:p>
          <a:p>
            <a:pPr marL="428625" indent="-428625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prstClr val="white"/>
                </a:solidFill>
                <a:ea typeface="微軟正黑體" pitchFamily="34" charset="-120"/>
              </a:rPr>
              <a:t>懷孕後期期間需求增加</a:t>
            </a:r>
          </a:p>
          <a:p>
            <a:pPr marL="428625" indent="-428625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prstClr val="white"/>
                </a:solidFill>
                <a:ea typeface="微軟正黑體" pitchFamily="34" charset="-120"/>
              </a:rPr>
              <a:t>補充劑可在妊娠期間降低高血壓</a:t>
            </a:r>
          </a:p>
          <a:p>
            <a:pPr marL="428625" indent="-428625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ea typeface="微軟正黑體" pitchFamily="34" charset="-120"/>
              </a:rPr>
              <a:t/>
            </a:r>
            <a:br>
              <a:rPr lang="en-US" sz="2600" dirty="0">
                <a:solidFill>
                  <a:prstClr val="white"/>
                </a:solidFill>
                <a:ea typeface="微軟正黑體" pitchFamily="34" charset="-120"/>
              </a:rPr>
            </a:br>
            <a:endParaRPr lang="en-US" sz="2600" dirty="0">
              <a:solidFill>
                <a:prstClr val="white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398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 algn="l">
              <a:buFont typeface="Arial" panose="020B0604020202020204" pitchFamily="34" charset="0"/>
              <a:buChar char="•"/>
            </a:pPr>
            <a:endParaRPr lang="en-US" sz="2700" u="sng" dirty="0">
              <a:solidFill>
                <a:prstClr val="white"/>
              </a:solidFill>
              <a:ea typeface="微軟正黑體" pitchFamily="34" charset="-120"/>
            </a:endParaRPr>
          </a:p>
          <a:p>
            <a:pPr algn="l"/>
            <a:r>
              <a:rPr lang="en-US" altLang="zh-TW" sz="2700" u="sng" dirty="0">
                <a:solidFill>
                  <a:prstClr val="white"/>
                </a:solidFill>
                <a:ea typeface="微軟正黑體" pitchFamily="34" charset="-120"/>
              </a:rPr>
              <a:t>DRI </a:t>
            </a:r>
            <a:r>
              <a:rPr lang="zh-TW" altLang="en-US" sz="2700" u="sng" dirty="0">
                <a:solidFill>
                  <a:prstClr val="white"/>
                </a:solidFill>
                <a:ea typeface="微軟正黑體" pitchFamily="34" charset="-120"/>
              </a:rPr>
              <a:t>建議－鈣質</a:t>
            </a:r>
          </a:p>
          <a:p>
            <a:pPr algn="l"/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19 - 50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歲：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1000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毫克／天（懷孕和哺乳期）</a:t>
            </a:r>
          </a:p>
          <a:p>
            <a:pPr algn="l"/>
            <a:r>
              <a:rPr lang="en-US" sz="2700" dirty="0">
                <a:solidFill>
                  <a:prstClr val="white"/>
                </a:solidFill>
                <a:ea typeface="微軟正黑體" pitchFamily="34" charset="-120"/>
              </a:rPr>
              <a:t/>
            </a:r>
            <a:br>
              <a:rPr lang="en-US" sz="2700" dirty="0">
                <a:solidFill>
                  <a:prstClr val="white"/>
                </a:solidFill>
                <a:ea typeface="微軟正黑體" pitchFamily="34" charset="-120"/>
              </a:rPr>
            </a:br>
            <a:endParaRPr lang="en-US" sz="2700" dirty="0">
              <a:solidFill>
                <a:prstClr val="white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071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white"/>
              </a:solidFill>
              <a:ea typeface="微軟正黑體" pitchFamily="34" charset="-120"/>
            </a:endParaRP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牛奶，乳酪（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8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盎司），芝士（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1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盎司）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〜300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毫克鈣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西蘭花，羽衣甘藍（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1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杯煮熟 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= 90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毫克）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白菜（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1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杯煮熟 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= 180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毫克）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豆腐（含有檸檬酸鈣）－（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½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杯 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= 260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毫克）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三文魚罐頭（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3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盎司 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= 180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毫克）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white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596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50620" y="1661166"/>
            <a:ext cx="2552700" cy="1307931"/>
            <a:chOff x="1209040" y="2519680"/>
            <a:chExt cx="3403600" cy="1743908"/>
          </a:xfrm>
        </p:grpSpPr>
        <p:sp>
          <p:nvSpPr>
            <p:cNvPr id="3" name="TextBox 2"/>
            <p:cNvSpPr txBox="1"/>
            <p:nvPr/>
          </p:nvSpPr>
          <p:spPr>
            <a:xfrm>
              <a:off x="1219200" y="2519680"/>
              <a:ext cx="3393440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15"/>
              <a:r>
                <a:rPr lang="zh-HK" altLang="en-US" sz="5400" dirty="0">
                  <a:solidFill>
                    <a:srgbClr val="FFFFFF"/>
                  </a:solidFill>
                  <a:ea typeface="微軟正黑體" panose="020B0604030504040204" pitchFamily="34" charset="-120"/>
                </a:rPr>
                <a:t>↓</a:t>
              </a:r>
              <a:r>
                <a:rPr lang="en-US" altLang="zh-HK" sz="5400" dirty="0">
                  <a:solidFill>
                    <a:srgbClr val="FFFFFF"/>
                  </a:solidFill>
                  <a:ea typeface="微軟正黑體" panose="020B0604030504040204" pitchFamily="34" charset="-120"/>
                </a:rPr>
                <a:t>75%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09040" y="3586480"/>
              <a:ext cx="339344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15"/>
              <a:r>
                <a:rPr lang="en-US" altLang="zh-HK" sz="2700" dirty="0">
                  <a:solidFill>
                    <a:srgbClr val="FFFFFF"/>
                  </a:solidFill>
                  <a:ea typeface="微軟正黑體" panose="020B0604030504040204" pitchFamily="34" charset="-120"/>
                </a:rPr>
                <a:t>15 – 19</a:t>
              </a:r>
              <a:r>
                <a:rPr lang="zh-HK" altLang="en-US" sz="2700" dirty="0">
                  <a:solidFill>
                    <a:srgbClr val="FFFFFF"/>
                  </a:solidFill>
                  <a:ea typeface="微軟正黑體" panose="020B0604030504040204" pitchFamily="34" charset="-120"/>
                </a:rPr>
                <a:t>歲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158240" y="3223266"/>
            <a:ext cx="2552700" cy="1307931"/>
            <a:chOff x="1209040" y="2519680"/>
            <a:chExt cx="3403600" cy="1743908"/>
          </a:xfrm>
        </p:grpSpPr>
        <p:sp>
          <p:nvSpPr>
            <p:cNvPr id="11" name="TextBox 10"/>
            <p:cNvSpPr txBox="1"/>
            <p:nvPr/>
          </p:nvSpPr>
          <p:spPr>
            <a:xfrm>
              <a:off x="1219200" y="2519680"/>
              <a:ext cx="3393440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15"/>
              <a:r>
                <a:rPr lang="zh-HK" altLang="en-US" sz="5400" dirty="0">
                  <a:solidFill>
                    <a:srgbClr val="FFFFFF"/>
                  </a:solidFill>
                  <a:ea typeface="微軟正黑體" panose="020B0604030504040204" pitchFamily="34" charset="-120"/>
                </a:rPr>
                <a:t>↓</a:t>
              </a:r>
              <a:r>
                <a:rPr lang="en-US" altLang="zh-HK" sz="5400" dirty="0">
                  <a:solidFill>
                    <a:srgbClr val="FFFFFF"/>
                  </a:solidFill>
                  <a:ea typeface="微軟正黑體" panose="020B0604030504040204" pitchFamily="34" charset="-120"/>
                </a:rPr>
                <a:t>77%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09040" y="3586480"/>
              <a:ext cx="339344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15"/>
              <a:r>
                <a:rPr lang="en-US" altLang="zh-HK" sz="2700" dirty="0">
                  <a:solidFill>
                    <a:srgbClr val="FFFFFF"/>
                  </a:solidFill>
                  <a:ea typeface="微軟正黑體" panose="020B0604030504040204" pitchFamily="34" charset="-120"/>
                </a:rPr>
                <a:t>20 – 24</a:t>
              </a:r>
              <a:r>
                <a:rPr lang="zh-HK" altLang="en-US" sz="2700" dirty="0">
                  <a:solidFill>
                    <a:srgbClr val="FFFFFF"/>
                  </a:solidFill>
                  <a:ea typeface="微軟正黑體" panose="020B0604030504040204" pitchFamily="34" charset="-120"/>
                </a:rPr>
                <a:t>歲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34000" y="1653545"/>
            <a:ext cx="2552700" cy="1261764"/>
            <a:chOff x="1209040" y="2519680"/>
            <a:chExt cx="3403600" cy="1682353"/>
          </a:xfrm>
        </p:grpSpPr>
        <p:sp>
          <p:nvSpPr>
            <p:cNvPr id="14" name="TextBox 13"/>
            <p:cNvSpPr txBox="1"/>
            <p:nvPr/>
          </p:nvSpPr>
          <p:spPr>
            <a:xfrm>
              <a:off x="1219200" y="2519680"/>
              <a:ext cx="3393440" cy="1149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15"/>
              <a:r>
                <a:rPr lang="zh-HK" altLang="en-US" sz="5000" dirty="0">
                  <a:solidFill>
                    <a:srgbClr val="FFFFFF"/>
                  </a:solidFill>
                  <a:ea typeface="微軟正黑體" panose="020B0604030504040204" pitchFamily="34" charset="-120"/>
                </a:rPr>
                <a:t>↑</a:t>
              </a:r>
              <a:r>
                <a:rPr lang="en-US" altLang="zh-HK" sz="5000" dirty="0">
                  <a:solidFill>
                    <a:srgbClr val="FFFFFF"/>
                  </a:solidFill>
                  <a:ea typeface="微軟正黑體" panose="020B0604030504040204" pitchFamily="34" charset="-120"/>
                </a:rPr>
                <a:t>64%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09040" y="3586480"/>
              <a:ext cx="339344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15"/>
              <a:r>
                <a:rPr lang="en-US" altLang="zh-HK" sz="2400" dirty="0">
                  <a:solidFill>
                    <a:srgbClr val="FFFFFF"/>
                  </a:solidFill>
                  <a:ea typeface="微軟正黑體" panose="020B0604030504040204" pitchFamily="34" charset="-120"/>
                </a:rPr>
                <a:t>30 – 34</a:t>
              </a:r>
              <a:r>
                <a:rPr lang="zh-HK" altLang="en-US" sz="2400" dirty="0">
                  <a:solidFill>
                    <a:srgbClr val="FFFFFF"/>
                  </a:solidFill>
                  <a:ea typeface="微軟正黑體" panose="020B0604030504040204" pitchFamily="34" charset="-120"/>
                </a:rPr>
                <a:t>歲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41620" y="3215645"/>
            <a:ext cx="2552700" cy="1261764"/>
            <a:chOff x="1209040" y="2519680"/>
            <a:chExt cx="3403600" cy="1682353"/>
          </a:xfrm>
        </p:grpSpPr>
        <p:sp>
          <p:nvSpPr>
            <p:cNvPr id="17" name="TextBox 16"/>
            <p:cNvSpPr txBox="1"/>
            <p:nvPr/>
          </p:nvSpPr>
          <p:spPr>
            <a:xfrm>
              <a:off x="1219200" y="2519680"/>
              <a:ext cx="3393440" cy="1149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15"/>
              <a:r>
                <a:rPr lang="zh-HK" altLang="en-US" sz="5000" dirty="0">
                  <a:solidFill>
                    <a:srgbClr val="FFFFFF"/>
                  </a:solidFill>
                  <a:ea typeface="微軟正黑體" panose="020B0604030504040204" pitchFamily="34" charset="-120"/>
                </a:rPr>
                <a:t>↑</a:t>
              </a:r>
              <a:r>
                <a:rPr lang="en-US" altLang="zh-HK" sz="5000" dirty="0">
                  <a:solidFill>
                    <a:srgbClr val="FFFFFF"/>
                  </a:solidFill>
                  <a:ea typeface="微軟正黑體" panose="020B0604030504040204" pitchFamily="34" charset="-120"/>
                </a:rPr>
                <a:t>111%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09040" y="3586480"/>
              <a:ext cx="339344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15"/>
              <a:r>
                <a:rPr lang="en-US" altLang="zh-HK" sz="2400" dirty="0">
                  <a:solidFill>
                    <a:srgbClr val="FFFFFF"/>
                  </a:solidFill>
                  <a:ea typeface="微軟正黑體" panose="020B0604030504040204" pitchFamily="34" charset="-120"/>
                </a:rPr>
                <a:t>35 – 39</a:t>
              </a:r>
              <a:r>
                <a:rPr lang="zh-HK" altLang="en-US" sz="2400" dirty="0">
                  <a:solidFill>
                    <a:srgbClr val="FFFFFF"/>
                  </a:solidFill>
                  <a:ea typeface="微軟正黑體" panose="020B0604030504040204" pitchFamily="34" charset="-120"/>
                </a:rPr>
                <a:t>歲 </a:t>
              </a:r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HK" altLang="en-US" sz="33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年齡別生育率</a:t>
            </a:r>
          </a:p>
          <a:p>
            <a:pPr>
              <a:lnSpc>
                <a:spcPct val="100000"/>
              </a:lnSpc>
            </a:pPr>
            <a:r>
              <a:rPr lang="zh-HK" altLang="en-US" sz="33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生育年齡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" y="4872559"/>
            <a:ext cx="606552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15"/>
            <a:r>
              <a:rPr lang="zh-HK" altLang="en-US" sz="1200" dirty="0">
                <a:solidFill>
                  <a:srgbClr val="FFFFFF"/>
                </a:solidFill>
                <a:ea typeface="微軟正黑體" panose="020B0604030504040204" pitchFamily="34" charset="-120"/>
              </a:rPr>
              <a:t>資料來源：</a:t>
            </a:r>
            <a:r>
              <a:rPr lang="en-US" altLang="zh-HK" sz="1200" dirty="0">
                <a:solidFill>
                  <a:srgbClr val="FFFFFF"/>
                </a:solidFill>
                <a:ea typeface="微軟正黑體" panose="020B0604030504040204" pitchFamily="34" charset="-120"/>
              </a:rPr>
              <a:t>https://www.statistics.gov.hk/pub/B71512FB2015XXXXB0100.pdf</a:t>
            </a:r>
          </a:p>
          <a:p>
            <a:pPr defTabSz="685715"/>
            <a:endParaRPr lang="en-US" sz="1200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064199" y="1445059"/>
            <a:ext cx="4139276" cy="3276492"/>
            <a:chOff x="3659073" y="767638"/>
            <a:chExt cx="5519034" cy="4368657"/>
          </a:xfrm>
        </p:grpSpPr>
        <p:grpSp>
          <p:nvGrpSpPr>
            <p:cNvPr id="29" name="Group 28"/>
            <p:cNvGrpSpPr/>
            <p:nvPr/>
          </p:nvGrpSpPr>
          <p:grpSpPr>
            <a:xfrm>
              <a:off x="3673112" y="767638"/>
              <a:ext cx="5502479" cy="1451588"/>
              <a:chOff x="2887892" y="1356913"/>
              <a:chExt cx="2776100" cy="145158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2898026" y="1356913"/>
                <a:ext cx="2765966" cy="1046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715"/>
                <a:r>
                  <a:rPr lang="en-US" altLang="zh-HK" sz="4500" dirty="0">
                    <a:solidFill>
                      <a:srgbClr val="FFFFFF"/>
                    </a:solidFill>
                    <a:ea typeface="微軟正黑體" panose="020B0604030504040204" pitchFamily="34" charset="-120"/>
                  </a:rPr>
                  <a:t>$12,400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887892" y="2008281"/>
                <a:ext cx="2765966" cy="800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715"/>
                <a:r>
                  <a:rPr lang="en-US" altLang="zh-HK" sz="3300" dirty="0">
                    <a:solidFill>
                      <a:srgbClr val="FFFFFF"/>
                    </a:solidFill>
                    <a:ea typeface="微軟正黑體" panose="020B0604030504040204" pitchFamily="34" charset="-120"/>
                  </a:rPr>
                  <a:t>15 – 24</a:t>
                </a:r>
                <a:r>
                  <a:rPr lang="zh-HK" altLang="en-US" sz="3300" dirty="0">
                    <a:solidFill>
                      <a:srgbClr val="FFFFFF"/>
                    </a:solidFill>
                    <a:ea typeface="微軟正黑體" panose="020B0604030504040204" pitchFamily="34" charset="-120"/>
                  </a:rPr>
                  <a:t>歲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9073" y="2224880"/>
              <a:ext cx="5496140" cy="1451588"/>
              <a:chOff x="268901" y="2824483"/>
              <a:chExt cx="2772902" cy="1451585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268901" y="2824483"/>
                <a:ext cx="2765967" cy="1046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715"/>
                <a:r>
                  <a:rPr lang="en-US" altLang="zh-HK" sz="4500" dirty="0">
                    <a:solidFill>
                      <a:srgbClr val="FFFFFF"/>
                    </a:solidFill>
                    <a:ea typeface="微軟正黑體" panose="020B0604030504040204" pitchFamily="34" charset="-120"/>
                  </a:rPr>
                  <a:t>$17,600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75836" y="3475851"/>
                <a:ext cx="2765967" cy="800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715"/>
                <a:r>
                  <a:rPr lang="en-US" altLang="zh-HK" sz="3300" dirty="0">
                    <a:solidFill>
                      <a:srgbClr val="FFFFFF"/>
                    </a:solidFill>
                    <a:ea typeface="微軟正黑體" panose="020B0604030504040204" pitchFamily="34" charset="-120"/>
                  </a:rPr>
                  <a:t>25 – 34</a:t>
                </a:r>
                <a:r>
                  <a:rPr lang="zh-HK" altLang="en-US" sz="3300" dirty="0">
                    <a:solidFill>
                      <a:srgbClr val="FFFFFF"/>
                    </a:solidFill>
                    <a:ea typeface="微軟正黑體" panose="020B0604030504040204" pitchFamily="34" charset="-120"/>
                  </a:rPr>
                  <a:t>歲 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3681980" y="3673418"/>
              <a:ext cx="5496127" cy="1462877"/>
              <a:chOff x="1636538" y="2139253"/>
              <a:chExt cx="2772895" cy="1462874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1636538" y="2139253"/>
                <a:ext cx="2765967" cy="1046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715"/>
                <a:r>
                  <a:rPr lang="en-US" altLang="zh-HK" sz="4500" dirty="0">
                    <a:solidFill>
                      <a:srgbClr val="FFFFFF"/>
                    </a:solidFill>
                    <a:ea typeface="微軟正黑體" panose="020B0604030504040204" pitchFamily="34" charset="-120"/>
                  </a:rPr>
                  <a:t>$19,700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643466" y="2801910"/>
                <a:ext cx="2765967" cy="800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715"/>
                <a:r>
                  <a:rPr lang="en-US" altLang="zh-HK" sz="3300" dirty="0">
                    <a:solidFill>
                      <a:srgbClr val="FFFFFF"/>
                    </a:solidFill>
                    <a:ea typeface="微軟正黑體" panose="020B0604030504040204" pitchFamily="34" charset="-120"/>
                  </a:rPr>
                  <a:t>35 – 44</a:t>
                </a:r>
                <a:r>
                  <a:rPr lang="zh-HK" altLang="en-US" sz="3300" dirty="0">
                    <a:solidFill>
                      <a:srgbClr val="FFFFFF"/>
                    </a:solidFill>
                    <a:ea typeface="微軟正黑體" panose="020B0604030504040204" pitchFamily="34" charset="-120"/>
                  </a:rPr>
                  <a:t>歲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499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03423E-6 L -0.12278 3.0342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77521E-7 L -0.1237 -0.001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38298E-7 L -0.27383 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98" y="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11841E-6 L -0.27461 -2.1184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7" name="內容版面配置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120" y="395901"/>
            <a:ext cx="5853113" cy="43894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" y="2590641"/>
            <a:ext cx="2484116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715"/>
            <a:r>
              <a:rPr lang="zh-TW" altLang="en-US" sz="3000" dirty="0">
                <a:solidFill>
                  <a:prstClr val="white"/>
                </a:solidFill>
                <a:ea typeface="微軟正黑體" pitchFamily="34" charset="-120"/>
              </a:rPr>
              <a:t>鈣</a:t>
            </a:r>
            <a:r>
              <a:rPr lang="zh-HK" altLang="en-US" sz="30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質</a:t>
            </a:r>
            <a:endParaRPr lang="en-US" sz="30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436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在懷孕期間，母體會移轉大量的鈣質到胎兒身體內，以幫助寶寶骨骼和牙齒的發育。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在最初的六個月內，孕婦會在自己的骨骼中儲存鈣質。</a:t>
            </a:r>
          </a:p>
          <a:p>
            <a:pPr algn="l"/>
            <a:endParaRPr lang="en-US" sz="2700" dirty="0">
              <a:solidFill>
                <a:prstClr val="white"/>
              </a:solidFill>
              <a:ea typeface="微軟正黑體" pitchFamily="34" charset="-120"/>
            </a:endParaRPr>
          </a:p>
          <a:p>
            <a:pPr marL="428625" indent="-428625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white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962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當胎兒在懷孕期最後三個月達到骨骼發育的巔峰，會吸收在母體中儲存的鈣質。孕婦需要增加攝取含大量鈣質的食物，如牛奶及奶類製品，以免因鈣質不足造成對孕婦牙齒與骨骼的傷害。</a:t>
            </a:r>
          </a:p>
          <a:p>
            <a:pPr algn="l"/>
            <a:endParaRPr lang="en-US" sz="2700" dirty="0">
              <a:solidFill>
                <a:prstClr val="white"/>
              </a:solidFill>
              <a:ea typeface="微軟正黑體" pitchFamily="34" charset="-120"/>
            </a:endParaRPr>
          </a:p>
          <a:p>
            <a:pPr marL="428625" indent="-428625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white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693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HK" altLang="en-US" sz="3300" dirty="0">
                <a:solidFill>
                  <a:prstClr val="white"/>
                </a:solidFill>
                <a:latin typeface="Calibri" pitchFamily="34" charset="0"/>
                <a:ea typeface="微軟正黑體" pitchFamily="34" charset="-120"/>
              </a:rPr>
              <a:t>鎂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8073390" cy="3507581"/>
          </a:xfrm>
          <a:prstGeom prst="rect">
            <a:avLst/>
          </a:prstGeom>
        </p:spPr>
        <p:txBody>
          <a:bodyPr vert="horz" lIns="68573" tIns="34289" rIns="68573" bIns="3428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鎂能促進健康的骨骼（人體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64%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的鎂濃縮在骨骼中）。它支持正常的骨骼結構，並在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300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多個細胞反應中扮演關鍵的角色。</a:t>
            </a:r>
          </a:p>
          <a:p>
            <a:pPr marL="428625" indent="-428625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鎂可幫助維持懷孕期間的正常血壓及肌肉舒適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2700" dirty="0">
                <a:solidFill>
                  <a:prstClr val="white"/>
                </a:solidFill>
                <a:ea typeface="微軟正黑體" pitchFamily="34" charset="-120"/>
              </a:rPr>
              <a:t/>
            </a:r>
            <a:br>
              <a:rPr lang="en-US" sz="2700" dirty="0">
                <a:solidFill>
                  <a:prstClr val="white"/>
                </a:solidFill>
                <a:ea typeface="微軟正黑體" pitchFamily="34" charset="-120"/>
              </a:rPr>
            </a:br>
            <a:endParaRPr lang="en-US" sz="2700" dirty="0">
              <a:solidFill>
                <a:prstClr val="white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828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HK" altLang="en-US" sz="3300" dirty="0">
                <a:solidFill>
                  <a:prstClr val="white"/>
                </a:solidFill>
                <a:latin typeface="Calibri" pitchFamily="34" charset="0"/>
                <a:ea typeface="微軟正黑體" pitchFamily="34" charset="-120"/>
              </a:rPr>
              <a:t>維他命</a:t>
            </a:r>
            <a:r>
              <a:rPr lang="en-US" sz="3300" dirty="0">
                <a:solidFill>
                  <a:prstClr val="white"/>
                </a:solidFill>
                <a:latin typeface="Calibri" pitchFamily="34" charset="0"/>
                <a:ea typeface="微軟正黑體" pitchFamily="34" charset="-120"/>
              </a:rPr>
              <a:t>C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8012430" cy="3507581"/>
          </a:xfrm>
          <a:prstGeom prst="rect">
            <a:avLst/>
          </a:prstGeom>
        </p:spPr>
        <p:txBody>
          <a:bodyPr vert="horz" lIns="68573" tIns="34289" rIns="68573" bIns="3428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女性在懷孕時身體會需要更多的維他命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C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，以促進寶寶的正常發育、支援建造強壯的骨骼與牙齒。</a:t>
            </a:r>
          </a:p>
          <a:p>
            <a:pPr marL="428625" indent="-428625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維他命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C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同時也能支援懷孕期其他所需關鍵營養素 （鐵）的吸收。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2700" dirty="0">
                <a:solidFill>
                  <a:prstClr val="white"/>
                </a:solidFill>
                <a:ea typeface="微軟正黑體" pitchFamily="34" charset="-120"/>
              </a:rPr>
              <a:t/>
            </a:r>
            <a:br>
              <a:rPr lang="en-US" sz="2700" dirty="0">
                <a:solidFill>
                  <a:prstClr val="white"/>
                </a:solidFill>
                <a:ea typeface="微軟正黑體" pitchFamily="34" charset="-120"/>
              </a:rPr>
            </a:br>
            <a:endParaRPr lang="en-US" sz="2700" dirty="0">
              <a:solidFill>
                <a:prstClr val="white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849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0"/>
            <a:ext cx="9201583" cy="5181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24" y="4422061"/>
            <a:ext cx="7363778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01" y="4001838"/>
            <a:ext cx="1057520" cy="1057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630" y="117325"/>
            <a:ext cx="883375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全新健康及營養產品巡禮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630" y="602074"/>
            <a:ext cx="8833757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solidFill>
                  <a:prstClr val="white"/>
                </a:solidFill>
                <a:ea typeface="Apple LiGothic" pitchFamily="2" charset="-120"/>
              </a:rPr>
              <a:t>Health &amp; Nutrition New Products Spotlight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92978" y="1279180"/>
            <a:ext cx="47810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0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Emmy Yeung 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860060" y="2339058"/>
            <a:ext cx="57476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900"/>
              </a:spcBef>
              <a:defRPr/>
            </a:pP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產品拓展經理</a:t>
            </a:r>
          </a:p>
          <a:p>
            <a:pPr algn="ctr">
              <a:spcBef>
                <a:spcPts val="900"/>
              </a:spcBef>
              <a:defRPr/>
            </a:pPr>
            <a:r>
              <a:rPr lang="en-US" altLang="zh-TW" sz="27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Product Marketing Manager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r="12108"/>
          <a:stretch/>
        </p:blipFill>
        <p:spPr>
          <a:xfrm>
            <a:off x="1019582" y="1096534"/>
            <a:ext cx="208636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2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0040" y="1290566"/>
            <a:ext cx="5181600" cy="1282541"/>
          </a:xfrm>
          <a:prstGeom prst="rect">
            <a:avLst/>
          </a:prstGeom>
        </p:spPr>
        <p:txBody>
          <a:bodyPr vert="horz" lIns="68573" tIns="34289" rIns="68573" bIns="3428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HK" altLang="en-US" sz="4500" dirty="0">
                <a:solidFill>
                  <a:srgbClr val="FFFFFF"/>
                </a:solidFill>
                <a:ea typeface="微軟正黑體" panose="020B0604030504040204" pitchFamily="34" charset="-120"/>
              </a:rPr>
              <a:t>向你介紹</a:t>
            </a:r>
            <a:r>
              <a:rPr lang="en-US" altLang="zh-HK" sz="4500" dirty="0">
                <a:solidFill>
                  <a:srgbClr val="FFFFFF"/>
                </a:solidFill>
                <a:ea typeface="微軟正黑體" panose="020B0604030504040204" pitchFamily="34" charset="-120"/>
              </a:rPr>
              <a:t>.....</a:t>
            </a:r>
          </a:p>
          <a:p>
            <a:endParaRPr lang="en-US" sz="3600" dirty="0">
              <a:solidFill>
                <a:prstClr val="white"/>
              </a:solidFill>
              <a:ea typeface="微軟正黑體" panose="020B0604030504040204" pitchFamily="34" charset="-120"/>
            </a:endParaRPr>
          </a:p>
          <a:p>
            <a:r>
              <a:rPr lang="en-US" altLang="zh-HK" sz="3600" dirty="0" err="1">
                <a:solidFill>
                  <a:srgbClr val="FFFFFF"/>
                </a:solidFill>
                <a:ea typeface="微軟正黑體" panose="020B0604030504040204" pitchFamily="34" charset="-120"/>
              </a:rPr>
              <a:t>Isotoni</a:t>
            </a:r>
            <a:r>
              <a:rPr lang="en-US" altLang="zh-HK" sz="3600" dirty="0" err="1">
                <a:solidFill>
                  <a:prstClr val="white"/>
                </a:solidFill>
                <a:ea typeface="微軟正黑體" panose="020B0604030504040204" pitchFamily="34" charset="-120"/>
              </a:rPr>
              <a:t>x</a:t>
            </a:r>
            <a:r>
              <a:rPr lang="en-US" sz="3600" i="1" dirty="0">
                <a:solidFill>
                  <a:prstClr val="white"/>
                </a:solidFill>
                <a:cs typeface="Seravek"/>
              </a:rPr>
              <a:t>®</a:t>
            </a:r>
            <a:r>
              <a:rPr lang="zh-HK" altLang="en-US" sz="3600" dirty="0">
                <a:solidFill>
                  <a:srgbClr val="FFFFFF"/>
                </a:solidFill>
                <a:ea typeface="微軟正黑體" panose="020B0604030504040204" pitchFamily="34" charset="-120"/>
              </a:rPr>
              <a:t>孕婦綜合</a:t>
            </a:r>
            <a:endParaRPr lang="en-US" altLang="zh-HK" sz="3600" dirty="0">
              <a:solidFill>
                <a:srgbClr val="FFFFFF"/>
              </a:solidFill>
              <a:ea typeface="微軟正黑體" panose="020B0604030504040204" pitchFamily="34" charset="-120"/>
            </a:endParaRPr>
          </a:p>
          <a:p>
            <a:r>
              <a:rPr lang="zh-HK" altLang="en-US" sz="3600" dirty="0">
                <a:solidFill>
                  <a:srgbClr val="FFFFFF"/>
                </a:solidFill>
                <a:ea typeface="微軟正黑體" panose="020B0604030504040204" pitchFamily="34" charset="-120"/>
              </a:rPr>
              <a:t>維他命沖飲</a:t>
            </a:r>
          </a:p>
        </p:txBody>
      </p:sp>
      <p:pic>
        <p:nvPicPr>
          <p:cNvPr id="6" name="Picture 2" descr="M:\All Brands\Health &amp; Nutrition\Isotonix\Prenatal Activated Multivitamin\Image\Isotonix-HKG-Prenatal-Vitami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32502" y="644075"/>
            <a:ext cx="4069080" cy="449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32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696206"/>
            <a:ext cx="5410200" cy="1282541"/>
          </a:xfrm>
          <a:prstGeom prst="rect">
            <a:avLst/>
          </a:prstGeom>
        </p:spPr>
        <p:txBody>
          <a:bodyPr vert="horz" lIns="68573" tIns="34289" rIns="68573" bIns="3428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HK" altLang="en-US" sz="2700" dirty="0">
                <a:solidFill>
                  <a:srgbClr val="FFFFFF"/>
                </a:solidFill>
                <a:ea typeface="微軟正黑體" panose="020B0604030504040204" pitchFamily="34" charset="-120"/>
              </a:rPr>
              <a:t>主要好處：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prstClr val="white"/>
              </a:solidFill>
              <a:ea typeface="微軟正黑體" panose="020B0604030504040204" pitchFamily="34" charset="-120"/>
            </a:endParaRPr>
          </a:p>
          <a:p>
            <a:pPr marL="428573" indent="-42857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HK" altLang="en-US" dirty="0">
                <a:solidFill>
                  <a:srgbClr val="FFFFFF"/>
                </a:solidFill>
                <a:ea typeface="微軟正黑體" panose="020B0604030504040204" pitchFamily="34" charset="-120"/>
              </a:rPr>
              <a:t>有助促進懷孕期間的健康</a:t>
            </a:r>
          </a:p>
          <a:p>
            <a:pPr marL="428573" indent="-42857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HK" altLang="en-US" dirty="0">
                <a:solidFill>
                  <a:srgbClr val="FFFFFF"/>
                </a:solidFill>
                <a:ea typeface="微軟正黑體" panose="020B0604030504040204" pitchFamily="34" charset="-120"/>
              </a:rPr>
              <a:t>含有十種維他命及七種礦物質</a:t>
            </a:r>
          </a:p>
          <a:p>
            <a:pPr marL="428573" indent="-42857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HK" altLang="en-US" dirty="0">
                <a:solidFill>
                  <a:srgbClr val="FFFFFF"/>
                </a:solidFill>
                <a:ea typeface="微軟正黑體" panose="020B0604030504040204" pitchFamily="34" charset="-120"/>
              </a:rPr>
              <a:t>有助維持健康的肌膚與毛髮</a:t>
            </a:r>
          </a:p>
          <a:p>
            <a:pPr marL="428573" indent="-42857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HK" altLang="en-US" dirty="0">
                <a:solidFill>
                  <a:srgbClr val="FFFFFF"/>
                </a:solidFill>
                <a:ea typeface="微軟正黑體" panose="020B0604030504040204" pitchFamily="34" charset="-120"/>
              </a:rPr>
              <a:t>含有活性的精選維他命</a:t>
            </a:r>
            <a:r>
              <a:rPr lang="en-US" altLang="zh-HK" dirty="0">
                <a:solidFill>
                  <a:srgbClr val="FFFFFF"/>
                </a:solidFill>
                <a:ea typeface="微軟正黑體" panose="020B0604030504040204" pitchFamily="34" charset="-120"/>
              </a:rPr>
              <a:t>B</a:t>
            </a:r>
            <a:r>
              <a:rPr lang="zh-HK" altLang="en-US" dirty="0">
                <a:solidFill>
                  <a:srgbClr val="FFFFFF"/>
                </a:solidFill>
                <a:ea typeface="微軟正黑體" panose="020B0604030504040204" pitchFamily="34" charset="-120"/>
              </a:rPr>
              <a:t>群 </a:t>
            </a:r>
          </a:p>
          <a:p>
            <a:pPr marL="428573" indent="-42857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HK" altLang="en-US" dirty="0">
                <a:solidFill>
                  <a:srgbClr val="FFFFFF"/>
                </a:solidFill>
                <a:ea typeface="微軟正黑體" panose="020B0604030504040204" pitchFamily="34" charset="-120"/>
              </a:rPr>
              <a:t>眾所皆知，懷孕期間若缺乏微量營養素（鋅、鐵、葉酸和碘）的攝取，會導致新嬰兒體重過低</a:t>
            </a:r>
          </a:p>
          <a:p>
            <a:pPr marL="428573" indent="-42857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prstClr val="white"/>
              </a:solidFill>
              <a:ea typeface="微軟正黑體" panose="020B0604030504040204" pitchFamily="34" charset="-12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6" name="Picture 2" descr="M:\All Brands\Health &amp; Nutrition\Isotonix\Prenatal Activated Multivitamin\Image\Isotonix-HKG-Prenatal-Vitami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32502" y="644075"/>
            <a:ext cx="4069080" cy="449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21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HK" altLang="en-US" sz="3300" dirty="0">
                <a:solidFill>
                  <a:srgbClr val="FFFFFF"/>
                </a:solidFill>
                <a:latin typeface="Calibri" pitchFamily="34" charset="0"/>
                <a:ea typeface="微軟正黑體" panose="020B0604030504040204" pitchFamily="34" charset="-120"/>
              </a:rPr>
              <a:t>根據</a:t>
            </a:r>
            <a:r>
              <a:rPr lang="zh-TW" altLang="en-US" sz="3300" dirty="0">
                <a:solidFill>
                  <a:srgbClr val="FFFFFF"/>
                </a:solidFill>
                <a:latin typeface="Calibri" pitchFamily="34" charset="0"/>
                <a:ea typeface="微軟正黑體" panose="020B0604030504040204" pitchFamily="34" charset="-120"/>
              </a:rPr>
              <a:t>美國婦產科學院 </a:t>
            </a:r>
            <a:r>
              <a:rPr lang="en-US" altLang="zh-HK" sz="3300" dirty="0">
                <a:solidFill>
                  <a:srgbClr val="FFFFFF"/>
                </a:solidFill>
                <a:latin typeface="Calibri" pitchFamily="34" charset="0"/>
                <a:ea typeface="微軟正黑體" panose="020B0604030504040204" pitchFamily="34" charset="-120"/>
              </a:rPr>
              <a:t>American College of Obstetricians and Gynecologists (ACOG)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51359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HK" altLang="en-US" sz="2700" dirty="0">
                <a:solidFill>
                  <a:srgbClr val="FFFFFF"/>
                </a:solidFill>
                <a:ea typeface="微軟正黑體" panose="020B0604030504040204" pitchFamily="34" charset="-120"/>
              </a:rPr>
              <a:t>懷孕婦女需要更多：</a:t>
            </a:r>
          </a:p>
          <a:p>
            <a:pPr marL="257144" indent="-257144" algn="l">
              <a:buFont typeface="Arial" panose="020B0604020202020204" pitchFamily="34" charset="0"/>
              <a:buChar char="•"/>
            </a:pPr>
            <a:r>
              <a:rPr lang="zh-HK" altLang="en-US" sz="2700" dirty="0">
                <a:solidFill>
                  <a:srgbClr val="FFFFFF"/>
                </a:solidFill>
                <a:ea typeface="微軟正黑體" panose="020B0604030504040204" pitchFamily="34" charset="-120"/>
              </a:rPr>
              <a:t>鈣質－至少</a:t>
            </a:r>
            <a:r>
              <a:rPr lang="en-US" altLang="zh-HK" sz="2700" dirty="0">
                <a:solidFill>
                  <a:srgbClr val="FFFFFF"/>
                </a:solidFill>
                <a:ea typeface="微軟正黑體" panose="020B0604030504040204" pitchFamily="34" charset="-120"/>
              </a:rPr>
              <a:t>1,000</a:t>
            </a:r>
            <a:r>
              <a:rPr lang="zh-HK" altLang="en-US" sz="2700" dirty="0">
                <a:solidFill>
                  <a:srgbClr val="FFFFFF"/>
                </a:solidFill>
                <a:ea typeface="微軟正黑體" panose="020B0604030504040204" pitchFamily="34" charset="-120"/>
              </a:rPr>
              <a:t>毫克</a:t>
            </a:r>
          </a:p>
          <a:p>
            <a:pPr marL="257144" indent="-257144" algn="l">
              <a:buFont typeface="Arial" panose="020B0604020202020204" pitchFamily="34" charset="0"/>
              <a:buChar char="•"/>
            </a:pPr>
            <a:r>
              <a:rPr lang="zh-HK" altLang="en-US" sz="2700" dirty="0">
                <a:solidFill>
                  <a:srgbClr val="FFFFFF"/>
                </a:solidFill>
                <a:ea typeface="微軟正黑體" panose="020B0604030504040204" pitchFamily="34" charset="-120"/>
              </a:rPr>
              <a:t>葉酸－每日</a:t>
            </a:r>
            <a:r>
              <a:rPr lang="en-US" altLang="zh-HK" sz="2700" dirty="0">
                <a:solidFill>
                  <a:srgbClr val="FFFFFF"/>
                </a:solidFill>
                <a:ea typeface="微軟正黑體" panose="020B0604030504040204" pitchFamily="34" charset="-120"/>
              </a:rPr>
              <a:t>600</a:t>
            </a:r>
            <a:r>
              <a:rPr lang="zh-HK" altLang="en-US" sz="2700" dirty="0">
                <a:solidFill>
                  <a:srgbClr val="FFFFFF"/>
                </a:solidFill>
                <a:ea typeface="微軟正黑體" panose="020B0604030504040204" pitchFamily="34" charset="-120"/>
              </a:rPr>
              <a:t>微克 </a:t>
            </a:r>
            <a:r>
              <a:rPr lang="en-US" altLang="zh-HK" sz="2700" dirty="0">
                <a:solidFill>
                  <a:srgbClr val="FFFFFF"/>
                </a:solidFill>
                <a:ea typeface="微軟正黑體" panose="020B0604030504040204" pitchFamily="34" charset="-120"/>
              </a:rPr>
              <a:t>vs. </a:t>
            </a:r>
            <a:r>
              <a:rPr lang="zh-HK" altLang="en-US" sz="2700" dirty="0">
                <a:solidFill>
                  <a:srgbClr val="FFFFFF"/>
                </a:solidFill>
                <a:ea typeface="微軟正黑體" panose="020B0604030504040204" pitchFamily="34" charset="-120"/>
              </a:rPr>
              <a:t>每日</a:t>
            </a:r>
            <a:r>
              <a:rPr lang="en-US" altLang="zh-HK" sz="2700" dirty="0">
                <a:solidFill>
                  <a:srgbClr val="FFFFFF"/>
                </a:solidFill>
                <a:ea typeface="微軟正黑體" panose="020B0604030504040204" pitchFamily="34" charset="-120"/>
              </a:rPr>
              <a:t>400</a:t>
            </a:r>
            <a:r>
              <a:rPr lang="zh-HK" altLang="en-US" sz="2700" dirty="0">
                <a:solidFill>
                  <a:srgbClr val="FFFFFF"/>
                </a:solidFill>
                <a:ea typeface="微軟正黑體" panose="020B0604030504040204" pitchFamily="34" charset="-120"/>
              </a:rPr>
              <a:t>微克 </a:t>
            </a:r>
          </a:p>
          <a:p>
            <a:pPr marL="257144" indent="-257144" algn="l">
              <a:buFont typeface="Arial" panose="020B0604020202020204" pitchFamily="34" charset="0"/>
              <a:buChar char="•"/>
            </a:pPr>
            <a:r>
              <a:rPr lang="zh-HK" altLang="en-US" sz="2700" dirty="0">
                <a:solidFill>
                  <a:srgbClr val="FFFFFF"/>
                </a:solidFill>
                <a:ea typeface="微軟正黑體" panose="020B0604030504040204" pitchFamily="34" charset="-120"/>
              </a:rPr>
              <a:t>鐵質－每日</a:t>
            </a:r>
            <a:r>
              <a:rPr lang="en-US" altLang="zh-HK" sz="2700" dirty="0">
                <a:solidFill>
                  <a:srgbClr val="FFFFFF"/>
                </a:solidFill>
                <a:ea typeface="微軟正黑體" panose="020B0604030504040204" pitchFamily="34" charset="-120"/>
              </a:rPr>
              <a:t>27</a:t>
            </a:r>
            <a:r>
              <a:rPr lang="zh-HK" altLang="en-US" sz="2700" dirty="0">
                <a:solidFill>
                  <a:srgbClr val="FFFFFF"/>
                </a:solidFill>
                <a:ea typeface="微軟正黑體" panose="020B0604030504040204" pitchFamily="34" charset="-120"/>
              </a:rPr>
              <a:t>毫克</a:t>
            </a:r>
          </a:p>
          <a:p>
            <a:pPr marL="257144" indent="-257144" algn="l">
              <a:buFont typeface="Arial" panose="020B0604020202020204" pitchFamily="34" charset="0"/>
              <a:buChar char="•"/>
            </a:pPr>
            <a:r>
              <a:rPr lang="zh-HK" altLang="en-US" sz="2700" dirty="0">
                <a:solidFill>
                  <a:srgbClr val="FFFFFF"/>
                </a:solidFill>
                <a:ea typeface="微軟正黑體" panose="020B0604030504040204" pitchFamily="34" charset="-120"/>
              </a:rPr>
              <a:t>蛋白質－懷孕期需要更多</a:t>
            </a:r>
          </a:p>
        </p:txBody>
      </p:sp>
    </p:spTree>
    <p:extLst>
      <p:ext uri="{BB962C8B-B14F-4D97-AF65-F5344CB8AC3E}">
        <p14:creationId xmlns:p14="http://schemas.microsoft.com/office/powerpoint/2010/main" val="5634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8650" y="273845"/>
            <a:ext cx="7886700" cy="662859"/>
          </a:xfrm>
          <a:prstGeom prst="rect">
            <a:avLst/>
          </a:prstGeom>
        </p:spPr>
        <p:txBody>
          <a:bodyPr vert="horz" lIns="68573" tIns="34289" rIns="6857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HK" sz="3300" dirty="0">
                <a:solidFill>
                  <a:srgbClr val="FFFFFF"/>
                </a:solidFill>
                <a:latin typeface="Calibri" pitchFamily="34" charset="0"/>
                <a:ea typeface="微軟正黑體" panose="020B0604030504040204" pitchFamily="34" charset="-120"/>
              </a:rPr>
              <a:t>Isotonix</a:t>
            </a:r>
            <a:r>
              <a:rPr lang="en-US" sz="3300" dirty="0">
                <a:solidFill>
                  <a:prstClr val="white"/>
                </a:solidFill>
                <a:latin typeface="Calibri" pitchFamily="34" charset="0"/>
              </a:rPr>
              <a:t>®</a:t>
            </a:r>
            <a:r>
              <a:rPr lang="zh-HK" altLang="en-US" sz="3300" dirty="0">
                <a:solidFill>
                  <a:srgbClr val="FFFFFF"/>
                </a:solidFill>
                <a:latin typeface="Calibri" pitchFamily="34" charset="0"/>
                <a:ea typeface="微軟正黑體" panose="020B0604030504040204" pitchFamily="34" charset="-120"/>
              </a:rPr>
              <a:t>綜合維他命沖飲所含的營養素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368859"/>
              </p:ext>
            </p:extLst>
          </p:nvPr>
        </p:nvGraphicFramePr>
        <p:xfrm>
          <a:off x="628650" y="1218491"/>
          <a:ext cx="7886700" cy="32689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160270"/>
                <a:gridCol w="2865120"/>
                <a:gridCol w="2861310"/>
              </a:tblGrid>
              <a:tr h="297180">
                <a:tc>
                  <a:txBody>
                    <a:bodyPr/>
                    <a:lstStyle/>
                    <a:p>
                      <a:r>
                        <a:rPr lang="zh-HK" sz="1500" b="1" i="0" dirty="0" smtClean="0">
                          <a:solidFill>
                            <a:srgbClr val="FFFFFF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營養素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1500" b="1" i="0" dirty="0" smtClean="0">
                          <a:solidFill>
                            <a:srgbClr val="FFFFFF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產品</a:t>
                      </a:r>
                      <a:r>
                        <a:rPr lang="zh-HK" altLang="en-US" sz="1500" b="1" i="0" dirty="0" smtClean="0">
                          <a:solidFill>
                            <a:srgbClr val="FFFFFF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含量</a:t>
                      </a:r>
                      <a:endParaRPr lang="zh-HK" sz="1500" b="1" i="0" dirty="0" smtClean="0">
                        <a:solidFill>
                          <a:srgbClr val="FFFFFF"/>
                        </a:solidFill>
                        <a:latin typeface="Calibri" pitchFamily="34" charset="0"/>
                        <a:ea typeface="微軟正黑體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1500" b="1" i="0" dirty="0" smtClean="0">
                          <a:solidFill>
                            <a:srgbClr val="FFFFFF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建議攝取量</a:t>
                      </a:r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pPr marL="0" marR="0" indent="0" algn="l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sz="1500" b="0" i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維他命B1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1500" b="0" i="0" dirty="0" smtClean="0">
                          <a:solidFill>
                            <a:srgbClr val="00B05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3毫克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1500" b="0" i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1.4毫克；UL = 不可確定</a:t>
                      </a:r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zh-HK" sz="1500" b="0" i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維他命B2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1500" b="0" i="0" dirty="0" smtClean="0">
                          <a:solidFill>
                            <a:srgbClr val="00B05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3毫克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sz="1500" b="0" i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1.4毫克；UL = 不可確定</a:t>
                      </a:r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zh-HK" sz="1500" b="0" i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維他命B6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1500" b="0" i="0" dirty="0" smtClean="0">
                          <a:solidFill>
                            <a:srgbClr val="00B05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4 mg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1500" b="0" i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1.9毫克；UL = 100毫克</a:t>
                      </a:r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zh-HK" sz="1500" b="0" i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維他命B12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1500" b="0" i="0" dirty="0" smtClean="0">
                          <a:solidFill>
                            <a:srgbClr val="00B05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12微克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1500" b="0" i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2.6毫克；UL = 不可確定</a:t>
                      </a:r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zh-HK" sz="1500" b="0" i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維他命C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1500" b="0" i="0" dirty="0" smtClean="0">
                          <a:solidFill>
                            <a:srgbClr val="00B05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120毫克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1500" b="0" i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85毫克；UL = 2,000毫克</a:t>
                      </a:r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zh-HK" sz="1500" b="0" i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維他命D3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1500" b="0" i="0" dirty="0" smtClean="0">
                          <a:solidFill>
                            <a:srgbClr val="00B05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1000 IU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1500" b="0" i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200 IU；UL = 2000 IU</a:t>
                      </a:r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zh-HK" sz="1500" b="0" i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維他命E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1500" b="0" i="0" dirty="0" smtClean="0">
                          <a:solidFill>
                            <a:srgbClr val="00B05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30 IU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1500" b="0" i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22.5 IU；UL = 1,500 IU</a:t>
                      </a:r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pPr marL="0" marR="0" indent="0" algn="l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sz="1500" b="0" i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葉酸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sz="1500" b="0" i="0" dirty="0" smtClean="0">
                          <a:solidFill>
                            <a:srgbClr val="00B05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810微克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sz="1500" b="0" i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600毫克；UL = 1,000毫克</a:t>
                      </a:r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pPr marL="0" marR="0" indent="0" algn="l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sz="1500" b="0" i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鈣質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sz="1500" b="0" i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150毫克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sz="1500" b="0" i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1,000毫克；UL = 2,500毫克</a:t>
                      </a:r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zh-HK" sz="1500" b="0" i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鐵質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1500" b="0" i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20毫克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1500" b="0" i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微軟正黑體" pitchFamily="34" charset="-120"/>
                        </a:rPr>
                        <a:t>27毫克；UL = 45毫克</a:t>
                      </a: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680806" y="4953897"/>
            <a:ext cx="392381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 defTabSz="685715"/>
            <a:r>
              <a:rPr lang="zh-HK" altLang="en-US" sz="900" dirty="0">
                <a:solidFill>
                  <a:srgbClr val="FFFFFF"/>
                </a:solidFill>
                <a:ea typeface="微軟正黑體" panose="020B0604030504040204" pitchFamily="34" charset="-120"/>
              </a:rPr>
              <a:t>資料來源：</a:t>
            </a:r>
            <a:r>
              <a:rPr lang="en-US" altLang="zh-HK" sz="900" dirty="0">
                <a:solidFill>
                  <a:srgbClr val="FFFFFF"/>
                </a:solidFill>
                <a:ea typeface="微軟正黑體" panose="020B0604030504040204" pitchFamily="34" charset="-120"/>
              </a:rPr>
              <a:t>http://perinatology.com/Reference/RDApregnancy.htm</a:t>
            </a:r>
          </a:p>
          <a:p>
            <a:pPr algn="r" defTabSz="685715"/>
            <a:endParaRPr lang="en-US" sz="900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3890" y="4507025"/>
            <a:ext cx="7871460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15"/>
            <a:r>
              <a:rPr lang="en-US" altLang="zh-HK" sz="1500" dirty="0">
                <a:solidFill>
                  <a:srgbClr val="FFFFFF"/>
                </a:solidFill>
                <a:ea typeface="微軟正黑體" panose="020B0604030504040204" pitchFamily="34" charset="-120"/>
              </a:rPr>
              <a:t>UL = </a:t>
            </a:r>
            <a:r>
              <a:rPr lang="zh-HK" altLang="en-US" sz="1500" dirty="0">
                <a:solidFill>
                  <a:srgbClr val="FFFFFF"/>
                </a:solidFill>
                <a:ea typeface="微軟正黑體" panose="020B0604030504040204" pitchFamily="34" charset="-120"/>
              </a:rPr>
              <a:t>不構成負面影響的每日所需營養素最高攝取量</a:t>
            </a:r>
          </a:p>
          <a:p>
            <a:pPr defTabSz="685715"/>
            <a:r>
              <a:rPr lang="en-US" altLang="zh-HK" sz="1500" dirty="0">
                <a:solidFill>
                  <a:srgbClr val="FFFFFF"/>
                </a:solidFill>
                <a:ea typeface="微軟正黑體" panose="020B0604030504040204" pitchFamily="34" charset="-120"/>
              </a:rPr>
              <a:t>ND = </a:t>
            </a:r>
            <a:r>
              <a:rPr lang="zh-HK" altLang="en-US" sz="1500" dirty="0">
                <a:solidFill>
                  <a:srgbClr val="FFFFFF"/>
                </a:solidFill>
                <a:ea typeface="微軟正黑體" panose="020B0604030504040204" pitchFamily="34" charset="-120"/>
              </a:rPr>
              <a:t>不可確定</a:t>
            </a:r>
          </a:p>
        </p:txBody>
      </p:sp>
    </p:spTree>
    <p:extLst>
      <p:ext uri="{BB962C8B-B14F-4D97-AF65-F5344CB8AC3E}">
        <p14:creationId xmlns:p14="http://schemas.microsoft.com/office/powerpoint/2010/main" val="328087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0080" y="1233964"/>
            <a:ext cx="5300142" cy="2789396"/>
          </a:xfrm>
          <a:prstGeom prst="rect">
            <a:avLst/>
          </a:prstGeom>
        </p:spPr>
        <p:txBody>
          <a:bodyPr vert="horz" lIns="68573" tIns="34289" rIns="68573" bIns="3428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HK" altLang="en-US" sz="4200" b="1" dirty="0">
                <a:solidFill>
                  <a:srgbClr val="FFFFFF"/>
                </a:solidFill>
                <a:latin typeface="Calibri" pitchFamily="34" charset="0"/>
                <a:ea typeface="微軟正黑體" panose="020B0604030504040204" pitchFamily="34" charset="-120"/>
              </a:rPr>
              <a:t>新產品巡禮</a:t>
            </a:r>
          </a:p>
          <a:p>
            <a:pPr algn="l"/>
            <a:endParaRPr lang="en-US" sz="4200" b="1" dirty="0">
              <a:solidFill>
                <a:prstClr val="white"/>
              </a:solidFill>
              <a:latin typeface="Calibri" pitchFamily="34" charset="0"/>
              <a:ea typeface="微軟正黑體" panose="020B0604030504040204" pitchFamily="34" charset="-120"/>
            </a:endParaRPr>
          </a:p>
          <a:p>
            <a:pPr algn="l"/>
            <a:r>
              <a:rPr lang="en-US" altLang="zh-HK" sz="4200" b="1" dirty="0" err="1">
                <a:solidFill>
                  <a:srgbClr val="F4B183"/>
                </a:solidFill>
                <a:latin typeface="Calibri" pitchFamily="34" charset="0"/>
                <a:ea typeface="微軟正黑體" panose="020B0604030504040204" pitchFamily="34" charset="-120"/>
              </a:rPr>
              <a:t>Isotonix</a:t>
            </a:r>
            <a:r>
              <a:rPr lang="en-US" sz="4100" b="1" dirty="0">
                <a:solidFill>
                  <a:srgbClr val="ED7D31">
                    <a:lumMod val="60000"/>
                    <a:lumOff val="40000"/>
                  </a:srgbClr>
                </a:solidFill>
                <a:latin typeface="Calibri" pitchFamily="34" charset="0"/>
              </a:rPr>
              <a:t>®</a:t>
            </a:r>
          </a:p>
          <a:p>
            <a:pPr algn="l"/>
            <a:r>
              <a:rPr lang="zh-HK" altLang="en-US" sz="4200" b="1" dirty="0">
                <a:solidFill>
                  <a:srgbClr val="F4B183"/>
                </a:solidFill>
                <a:latin typeface="Calibri" pitchFamily="34" charset="0"/>
                <a:ea typeface="微軟正黑體" panose="020B0604030504040204" pitchFamily="34" charset="-120"/>
              </a:rPr>
              <a:t>孕婦綜合維他命沖飲</a:t>
            </a:r>
          </a:p>
        </p:txBody>
      </p:sp>
      <p:pic>
        <p:nvPicPr>
          <p:cNvPr id="6" name="Picture 2" descr="M:\All Brands\Health &amp; Nutrition\Isotonix\Prenatal Activated Multivitamin\Image\Isotonix-HKG-Prenatal-Vitami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32502" y="644075"/>
            <a:ext cx="4069080" cy="449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70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0040" y="1046726"/>
            <a:ext cx="5181600" cy="1282541"/>
          </a:xfrm>
          <a:prstGeom prst="rect">
            <a:avLst/>
          </a:prstGeom>
        </p:spPr>
        <p:txBody>
          <a:bodyPr vert="horz" lIns="68573" tIns="34289" rIns="68573" bIns="3428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prstClr val="white"/>
                </a:solidFill>
              </a:rPr>
              <a:t>ISOTONIX® PRENATAL ACTIVATED MULTIVITAMIN POWDER DRINK</a:t>
            </a:r>
          </a:p>
          <a:p>
            <a:endParaRPr lang="en-US" sz="2100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CODE: HK13077 </a:t>
            </a:r>
          </a:p>
          <a:p>
            <a:r>
              <a:rPr lang="en-US" dirty="0">
                <a:solidFill>
                  <a:prstClr val="white"/>
                </a:solidFill>
              </a:rPr>
              <a:t>UC: HK$315.00</a:t>
            </a:r>
          </a:p>
          <a:p>
            <a:r>
              <a:rPr lang="en-US" dirty="0">
                <a:solidFill>
                  <a:prstClr val="white"/>
                </a:solidFill>
              </a:rPr>
              <a:t>SR: HK$441.00 </a:t>
            </a:r>
          </a:p>
          <a:p>
            <a:r>
              <a:rPr lang="en-US" dirty="0">
                <a:solidFill>
                  <a:prstClr val="white"/>
                </a:solidFill>
              </a:rPr>
              <a:t>BV: 29</a:t>
            </a:r>
          </a:p>
          <a:p>
            <a:endParaRPr lang="en-US" sz="2100" dirty="0">
              <a:solidFill>
                <a:prstClr val="white"/>
              </a:solidFill>
            </a:endParaRPr>
          </a:p>
          <a:p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6" name="Picture 2" descr="M:\All Brands\Health &amp; Nutrition\Isotonix\Prenatal Activated Multivitamin\Image\Isotonix-HKG-Prenatal-Vitami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32502" y="644075"/>
            <a:ext cx="4069080" cy="449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:\All Brands\Health &amp; Nutrition\Isotonix\Prenatal Activated Multivitamin\HASA\isotonix-hkg-62557-prenatal-multivitamin-hasa-cha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046560"/>
            <a:ext cx="9086850" cy="353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72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6861998" cy="5143500"/>
          </a:xfrm>
          <a:prstGeom prst="rect">
            <a:avLst/>
          </a:prstGeom>
          <a:solidFill>
            <a:srgbClr val="A8AD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457094"/>
            <a:endParaRPr lang="en-US" sz="1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128094" y="551976"/>
            <a:ext cx="2540412" cy="254041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457094"/>
            <a:endParaRPr lang="en-US" sz="1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2006" y="1"/>
            <a:ext cx="2282003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50" y="3771900"/>
            <a:ext cx="6229350" cy="807914"/>
          </a:xfrm>
          <a:prstGeom prst="rect">
            <a:avLst/>
          </a:prstGeom>
          <a:noFill/>
        </p:spPr>
        <p:txBody>
          <a:bodyPr wrap="square" lIns="68570" tIns="34289" rIns="68570" bIns="34289" rtlCol="0">
            <a:spAutoFit/>
          </a:bodyPr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</a:pPr>
            <a:r>
              <a:rPr lang="zh-HK" altLang="en-US"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全因每個孩子都是奇妙恩典。經美國兒科醫生認可，深受各地母親喜愛。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5750" y="4739550"/>
            <a:ext cx="6229350" cy="300083"/>
          </a:xfrm>
          <a:prstGeom prst="rect">
            <a:avLst/>
          </a:prstGeom>
          <a:noFill/>
        </p:spPr>
        <p:txBody>
          <a:bodyPr wrap="square" lIns="68570" tIns="34289" rIns="68570" bIns="34289" rtlCol="0">
            <a:spAutoFit/>
          </a:bodyPr>
          <a:lstStyle/>
          <a:p>
            <a:pPr defTabSz="685715" fontAlgn="base">
              <a:spcBef>
                <a:spcPct val="0"/>
              </a:spcBef>
              <a:spcAft>
                <a:spcPct val="0"/>
              </a:spcAft>
            </a:pPr>
            <a:r>
              <a:rPr lang="zh-HK" altLang="en-US" sz="1500" dirty="0">
                <a:solidFill>
                  <a:srgbClr val="FFFFFF"/>
                </a:solidFill>
                <a:ea typeface="微軟正黑體" panose="020B0604030504040204" pitchFamily="34" charset="-120"/>
              </a:rPr>
              <a:t>*</a:t>
            </a:r>
            <a:r>
              <a:rPr lang="en-US" altLang="zh-HK" sz="1500" dirty="0">
                <a:solidFill>
                  <a:srgbClr val="FFFFFF"/>
                </a:solidFill>
                <a:ea typeface="微軟正黑體" panose="020B0604030504040204" pitchFamily="34" charset="-120"/>
              </a:rPr>
              <a:t>DNA Miracles</a:t>
            </a:r>
            <a:r>
              <a:rPr lang="zh-HK" altLang="en-US" sz="1500" dirty="0">
                <a:solidFill>
                  <a:srgbClr val="FFFFFF"/>
                </a:solidFill>
                <a:ea typeface="微軟正黑體" panose="020B0604030504040204" pitchFamily="34" charset="-120"/>
              </a:rPr>
              <a:t>奇妙系列產品經過美國兒科醫生認可。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807205"/>
            <a:ext cx="2004646" cy="205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9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440624" y="176941"/>
            <a:ext cx="5942214" cy="908917"/>
          </a:xfrm>
          <a:prstGeom prst="rect">
            <a:avLst/>
          </a:prstGeom>
        </p:spPr>
        <p:txBody>
          <a:bodyPr vert="horz" lIns="91422" tIns="45711" rIns="91422" bIns="45711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HK" altLang="en-US" sz="3600" i="1" dirty="0">
                <a:solidFill>
                  <a:srgbClr val="A8ADE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適合的產品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4135" y="1"/>
            <a:ext cx="2319867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57" y="4264704"/>
            <a:ext cx="638741" cy="654514"/>
          </a:xfrm>
          <a:prstGeom prst="rect">
            <a:avLst/>
          </a:prstGeom>
        </p:spPr>
      </p:pic>
      <p:pic>
        <p:nvPicPr>
          <p:cNvPr id="1029" name="Picture 5" descr="M:\All Brands\Health &amp; Nutrition\DNA Miracles\Image\DNAMiracles&amp;Natural_GroupImage_1703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85725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32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0718" y="-1"/>
            <a:ext cx="2443291" cy="5143501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205740" y="2177191"/>
            <a:ext cx="3882341" cy="908917"/>
          </a:xfrm>
          <a:prstGeom prst="rect">
            <a:avLst/>
          </a:prstGeom>
        </p:spPr>
        <p:txBody>
          <a:bodyPr vert="horz" lIns="91422" tIns="45711" rIns="91422" bIns="4571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HK" altLang="en-US" sz="4100" i="1" dirty="0">
                <a:solidFill>
                  <a:srgbClr val="80C1C9"/>
                </a:solidFill>
                <a:ea typeface="微軟正黑體" panose="020B0604030504040204" pitchFamily="34" charset="-120"/>
              </a:rPr>
              <a:t>向你介紹</a:t>
            </a:r>
            <a:r>
              <a:rPr lang="en-US" altLang="zh-HK" sz="4100" i="1" dirty="0">
                <a:solidFill>
                  <a:srgbClr val="80C1C9"/>
                </a:solidFill>
                <a:ea typeface="微軟正黑體" panose="020B0604030504040204" pitchFamily="34" charset="-120"/>
              </a:rPr>
              <a:t>...</a:t>
            </a:r>
          </a:p>
          <a:p>
            <a:pPr algn="l"/>
            <a:endParaRPr lang="en-US" sz="4100" i="1" dirty="0">
              <a:solidFill>
                <a:srgbClr val="80C1C9"/>
              </a:solidFill>
              <a:ea typeface="微軟正黑體" panose="020B0604030504040204" pitchFamily="34" charset="-120"/>
              <a:cs typeface="Seravek"/>
            </a:endParaRPr>
          </a:p>
          <a:p>
            <a:pPr algn="l"/>
            <a:r>
              <a:rPr lang="en-US" altLang="zh-HK" sz="4100" i="1" dirty="0">
                <a:solidFill>
                  <a:srgbClr val="80C1C9"/>
                </a:solidFill>
                <a:ea typeface="微軟正黑體" panose="020B0604030504040204" pitchFamily="34" charset="-120"/>
              </a:rPr>
              <a:t>DNA MIRACLES</a:t>
            </a:r>
            <a:r>
              <a:rPr lang="en-US" sz="4100" i="1" dirty="0">
                <a:solidFill>
                  <a:srgbClr val="80C1C9"/>
                </a:solidFill>
                <a:cs typeface="Seravek"/>
              </a:rPr>
              <a:t>®</a:t>
            </a:r>
            <a:r>
              <a:rPr lang="zh-HK" altLang="en-US" sz="4100" i="1" dirty="0">
                <a:solidFill>
                  <a:srgbClr val="80C1C9"/>
                </a:solidFill>
                <a:ea typeface="微軟正黑體" panose="020B0604030504040204" pitchFamily="34" charset="-120"/>
              </a:rPr>
              <a:t> 維他命</a:t>
            </a:r>
            <a:r>
              <a:rPr lang="en-US" altLang="zh-HK" sz="4100" i="1" dirty="0">
                <a:solidFill>
                  <a:srgbClr val="80C1C9"/>
                </a:solidFill>
                <a:ea typeface="微軟正黑體" panose="020B0604030504040204" pitchFamily="34" charset="-120"/>
              </a:rPr>
              <a:t>C + D3</a:t>
            </a:r>
          </a:p>
          <a:p>
            <a:pPr algn="l"/>
            <a:r>
              <a:rPr lang="zh-HK" altLang="en-US" sz="4100" i="1" dirty="0">
                <a:solidFill>
                  <a:srgbClr val="80C1C9"/>
                </a:solidFill>
                <a:ea typeface="微軟正黑體" panose="020B0604030504040204" pitchFamily="34" charset="-120"/>
              </a:rPr>
              <a:t>軟糖</a:t>
            </a:r>
          </a:p>
        </p:txBody>
      </p:sp>
      <p:pic>
        <p:nvPicPr>
          <p:cNvPr id="2050" name="Picture 2" descr="M:\All Brands\Health &amp; Nutrition\DNA Miracles\Vitamin C + D3 Chews\Image\DNA-USA-Vitamin-C-And-D3-Chews_FINAL im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20" y="81534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98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440624" y="283621"/>
            <a:ext cx="5942214" cy="908917"/>
          </a:xfrm>
          <a:prstGeom prst="rect">
            <a:avLst/>
          </a:prstGeom>
        </p:spPr>
        <p:txBody>
          <a:bodyPr vert="horz" lIns="91422" tIns="45711" rIns="91422" bIns="4571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HK" altLang="en-US" sz="4100" dirty="0">
                <a:solidFill>
                  <a:srgbClr val="A8ADE4"/>
                </a:solidFill>
                <a:ea typeface="微軟正黑體" panose="020B0604030504040204" pitchFamily="34" charset="-120"/>
              </a:rPr>
              <a:t>維他命</a:t>
            </a:r>
            <a:r>
              <a:rPr lang="en-US" altLang="zh-HK" sz="4100" dirty="0">
                <a:solidFill>
                  <a:srgbClr val="A8ADE4"/>
                </a:solidFill>
                <a:ea typeface="微軟正黑體" panose="020B0604030504040204" pitchFamily="34" charset="-120"/>
              </a:rPr>
              <a:t>D</a:t>
            </a:r>
            <a:r>
              <a:rPr lang="zh-HK" altLang="en-US" sz="4100" dirty="0">
                <a:solidFill>
                  <a:srgbClr val="A8ADE4"/>
                </a:solidFill>
                <a:ea typeface="微軟正黑體" panose="020B0604030504040204" pitchFamily="34" charset="-120"/>
              </a:rPr>
              <a:t>的作用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0718" y="-1"/>
            <a:ext cx="2443291" cy="5143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57" y="4264704"/>
            <a:ext cx="638741" cy="6545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8013" y="1157132"/>
            <a:ext cx="6159780" cy="2031308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pPr marL="342821" indent="-342821" defTabSz="457094">
              <a:buFont typeface="Arial"/>
              <a:buChar char="•"/>
            </a:pPr>
            <a:r>
              <a:rPr lang="zh-HK" altLang="en-US" sz="2100" dirty="0">
                <a:solidFill>
                  <a:srgbClr val="6C6C6C"/>
                </a:solidFill>
                <a:ea typeface="微軟正黑體" panose="020B0604030504040204" pitchFamily="34" charset="-120"/>
              </a:rPr>
              <a:t>脂溶性維他命幫助身體吸收鈣質和磷 </a:t>
            </a:r>
          </a:p>
          <a:p>
            <a:pPr marL="342821" indent="-342821" defTabSz="457094">
              <a:buFont typeface="Arial"/>
              <a:buChar char="•"/>
            </a:pPr>
            <a:r>
              <a:rPr lang="zh-HK" altLang="en-US" sz="2100" dirty="0">
                <a:solidFill>
                  <a:srgbClr val="6C6C6C"/>
                </a:solidFill>
                <a:ea typeface="微軟正黑體" panose="020B0604030504040204" pitchFamily="34" charset="-120"/>
              </a:rPr>
              <a:t>對建立及維持強壯骨骼尤其重要</a:t>
            </a:r>
          </a:p>
          <a:p>
            <a:pPr marL="342821" indent="-342821" defTabSz="457094">
              <a:buFont typeface="Arial"/>
              <a:buChar char="•"/>
            </a:pPr>
            <a:r>
              <a:rPr lang="zh-HK" altLang="en-US" sz="2100" dirty="0">
                <a:solidFill>
                  <a:srgbClr val="6C6C6C"/>
                </a:solidFill>
                <a:ea typeface="微軟正黑體" panose="020B0604030504040204" pitchFamily="34" charset="-120"/>
              </a:rPr>
              <a:t>維他命</a:t>
            </a:r>
            <a:r>
              <a:rPr lang="en-US" altLang="zh-HK" sz="2100" dirty="0">
                <a:solidFill>
                  <a:srgbClr val="6C6C6C"/>
                </a:solidFill>
                <a:ea typeface="微軟正黑體" panose="020B0604030504040204" pitchFamily="34" charset="-120"/>
              </a:rPr>
              <a:t>D</a:t>
            </a:r>
            <a:r>
              <a:rPr lang="zh-HK" altLang="en-US" sz="2100" dirty="0">
                <a:solidFill>
                  <a:srgbClr val="6C6C6C"/>
                </a:solidFill>
                <a:ea typeface="微軟正黑體" panose="020B0604030504040204" pitchFamily="34" charset="-120"/>
              </a:rPr>
              <a:t>用以治療及預防骨骼疾病</a:t>
            </a:r>
          </a:p>
          <a:p>
            <a:pPr marL="342821" indent="-342821" defTabSz="457094">
              <a:buFont typeface="Arial"/>
              <a:buChar char="•"/>
            </a:pPr>
            <a:r>
              <a:rPr lang="zh-HK" altLang="en-US" sz="2100" dirty="0">
                <a:solidFill>
                  <a:srgbClr val="6C6C6C"/>
                </a:solidFill>
                <a:ea typeface="微軟正黑體" panose="020B0604030504040204" pitchFamily="34" charset="-120"/>
              </a:rPr>
              <a:t>當皮膚暴露在陽光下，身體會製造出維他命</a:t>
            </a:r>
            <a:r>
              <a:rPr lang="en-US" altLang="zh-HK" sz="2100" dirty="0">
                <a:solidFill>
                  <a:srgbClr val="6C6C6C"/>
                </a:solidFill>
                <a:ea typeface="微軟正黑體" panose="020B0604030504040204" pitchFamily="34" charset="-120"/>
              </a:rPr>
              <a:t>D</a:t>
            </a:r>
            <a:r>
              <a:rPr lang="zh-HK" altLang="en-US" sz="2100" dirty="0">
                <a:solidFill>
                  <a:srgbClr val="6C6C6C"/>
                </a:solidFill>
                <a:ea typeface="微軟正黑體" panose="020B0604030504040204" pitchFamily="34" charset="-120"/>
              </a:rPr>
              <a:t>；防曬油、衣服及少曬太陽會阻止我們從太陽吸收所需的陽光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7680" y="4835806"/>
            <a:ext cx="7772400" cy="207749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defTabSz="685715"/>
            <a:r>
              <a:rPr lang="zh-HK" altLang="en-US" sz="900" dirty="0">
                <a:solidFill>
                  <a:srgbClr val="000000"/>
                </a:solidFill>
                <a:ea typeface="微軟正黑體" panose="020B0604030504040204" pitchFamily="34" charset="-120"/>
              </a:rPr>
              <a:t>資料來源：</a:t>
            </a:r>
            <a:r>
              <a:rPr lang="en-US" altLang="zh-HK" sz="900" dirty="0">
                <a:solidFill>
                  <a:srgbClr val="000000"/>
                </a:solidFill>
                <a:ea typeface="微軟正黑體" panose="020B0604030504040204" pitchFamily="34" charset="-120"/>
              </a:rPr>
              <a:t>https://www.webmd.com/drugs/2/drug-158788/childrens-vitamin-d-oral/details</a:t>
            </a:r>
          </a:p>
        </p:txBody>
      </p:sp>
    </p:spTree>
    <p:extLst>
      <p:ext uri="{BB962C8B-B14F-4D97-AF65-F5344CB8AC3E}">
        <p14:creationId xmlns:p14="http://schemas.microsoft.com/office/powerpoint/2010/main" val="352777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440624" y="283621"/>
            <a:ext cx="5942214" cy="908917"/>
          </a:xfrm>
          <a:prstGeom prst="rect">
            <a:avLst/>
          </a:prstGeom>
        </p:spPr>
        <p:txBody>
          <a:bodyPr vert="horz" lIns="91422" tIns="45711" rIns="91422" bIns="4571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HK" altLang="en-US" sz="4100" dirty="0">
                <a:solidFill>
                  <a:srgbClr val="A8ADE4"/>
                </a:solidFill>
                <a:ea typeface="微軟正黑體" panose="020B0604030504040204" pitchFamily="34" charset="-120"/>
              </a:rPr>
              <a:t>兒童所需的</a:t>
            </a:r>
            <a:endParaRPr lang="en-US" altLang="zh-HK" sz="4100" dirty="0">
              <a:solidFill>
                <a:srgbClr val="A8ADE4"/>
              </a:solidFill>
              <a:ea typeface="微軟正黑體" panose="020B0604030504040204" pitchFamily="34" charset="-120"/>
            </a:endParaRPr>
          </a:p>
          <a:p>
            <a:pPr algn="l"/>
            <a:r>
              <a:rPr lang="zh-HK" altLang="en-US" sz="4100" dirty="0">
                <a:solidFill>
                  <a:srgbClr val="A8ADE4"/>
                </a:solidFill>
                <a:ea typeface="微軟正黑體" panose="020B0604030504040204" pitchFamily="34" charset="-120"/>
              </a:rPr>
              <a:t>維他命</a:t>
            </a:r>
            <a:r>
              <a:rPr lang="en-US" altLang="zh-HK" sz="4100" dirty="0">
                <a:solidFill>
                  <a:srgbClr val="A8ADE4"/>
                </a:solidFill>
                <a:ea typeface="微軟正黑體" panose="020B0604030504040204" pitchFamily="34" charset="-120"/>
              </a:rPr>
              <a:t>D</a:t>
            </a:r>
            <a:r>
              <a:rPr lang="zh-HK" altLang="en-US" sz="4100" dirty="0">
                <a:solidFill>
                  <a:srgbClr val="A8ADE4"/>
                </a:solidFill>
                <a:ea typeface="微軟正黑體" panose="020B0604030504040204" pitchFamily="34" charset="-120"/>
              </a:rPr>
              <a:t>攝取量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0718" y="-1"/>
            <a:ext cx="2443291" cy="5143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57" y="4264704"/>
            <a:ext cx="638741" cy="6545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8013" y="1553375"/>
            <a:ext cx="6159780" cy="2031308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pPr marL="342821" indent="-342821" defTabSz="457094">
              <a:buFont typeface="Arial"/>
              <a:buChar char="•"/>
            </a:pPr>
            <a:r>
              <a:rPr lang="zh-HK" altLang="en-US" sz="2100" dirty="0">
                <a:solidFill>
                  <a:srgbClr val="6C6C6C"/>
                </a:solidFill>
                <a:ea typeface="微軟正黑體" panose="020B0604030504040204" pitchFamily="34" charset="-120"/>
              </a:rPr>
              <a:t>你的孩子有攝取足夠的維他命</a:t>
            </a:r>
            <a:r>
              <a:rPr lang="en-US" altLang="zh-HK" sz="2100" dirty="0">
                <a:solidFill>
                  <a:srgbClr val="6C6C6C"/>
                </a:solidFill>
                <a:ea typeface="微軟正黑體" panose="020B0604030504040204" pitchFamily="34" charset="-120"/>
              </a:rPr>
              <a:t>D</a:t>
            </a:r>
            <a:r>
              <a:rPr lang="zh-HK" altLang="en-US" sz="2100" dirty="0">
                <a:solidFill>
                  <a:srgbClr val="6C6C6C"/>
                </a:solidFill>
                <a:ea typeface="微軟正黑體" panose="020B0604030504040204" pitchFamily="34" charset="-120"/>
              </a:rPr>
              <a:t>嗎？</a:t>
            </a:r>
          </a:p>
          <a:p>
            <a:pPr marL="342821" indent="-342821" defTabSz="457094">
              <a:buFont typeface="Arial"/>
              <a:buChar char="•"/>
            </a:pPr>
            <a:r>
              <a:rPr lang="zh-HK" altLang="en-US" sz="2100" dirty="0">
                <a:solidFill>
                  <a:srgbClr val="6C6C6C"/>
                </a:solidFill>
                <a:ea typeface="微軟正黑體" panose="020B0604030504040204" pitchFamily="34" charset="-120"/>
              </a:rPr>
              <a:t>來源：牛奶、脂肪含量高的魚如吞拿、三文魚、牛肝、蛋黃等等</a:t>
            </a:r>
            <a:r>
              <a:rPr lang="en-US" altLang="zh-HK" sz="2100" dirty="0">
                <a:solidFill>
                  <a:srgbClr val="6C6C6C"/>
                </a:solidFill>
                <a:ea typeface="微軟正黑體" panose="020B0604030504040204" pitchFamily="34" charset="-120"/>
              </a:rPr>
              <a:t>...</a:t>
            </a:r>
          </a:p>
          <a:p>
            <a:pPr marL="342821" indent="-342821" defTabSz="457094">
              <a:buFont typeface="Arial"/>
              <a:buChar char="•"/>
            </a:pPr>
            <a:r>
              <a:rPr lang="en-US" altLang="zh-HK" sz="2100" dirty="0">
                <a:solidFill>
                  <a:srgbClr val="6C6C6C"/>
                </a:solidFill>
                <a:ea typeface="微軟正黑體" panose="020B0604030504040204" pitchFamily="34" charset="-120"/>
              </a:rPr>
              <a:t>2014</a:t>
            </a:r>
            <a:r>
              <a:rPr lang="zh-HK" altLang="en-US" sz="2100" dirty="0">
                <a:solidFill>
                  <a:srgbClr val="6C6C6C"/>
                </a:solidFill>
                <a:ea typeface="微軟正黑體" panose="020B0604030504040204" pitchFamily="34" charset="-120"/>
              </a:rPr>
              <a:t>年</a:t>
            </a:r>
            <a:r>
              <a:rPr lang="en-US" altLang="zh-HK" sz="2100" dirty="0">
                <a:solidFill>
                  <a:srgbClr val="6C6C6C"/>
                </a:solidFill>
                <a:ea typeface="微軟正黑體" panose="020B0604030504040204" pitchFamily="34" charset="-120"/>
              </a:rPr>
              <a:t>10</a:t>
            </a:r>
            <a:r>
              <a:rPr lang="zh-HK" altLang="en-US" sz="2100" dirty="0">
                <a:solidFill>
                  <a:srgbClr val="6C6C6C"/>
                </a:solidFill>
                <a:ea typeface="微軟正黑體" panose="020B0604030504040204" pitchFamily="34" charset="-120"/>
              </a:rPr>
              <a:t>月，美國兒科學會</a:t>
            </a:r>
            <a:r>
              <a:rPr lang="en-US" altLang="zh-HK" sz="2100" dirty="0">
                <a:solidFill>
                  <a:srgbClr val="6C6C6C"/>
                </a:solidFill>
                <a:ea typeface="微軟正黑體" panose="020B0604030504040204" pitchFamily="34" charset="-120"/>
              </a:rPr>
              <a:t>(AAP)</a:t>
            </a:r>
            <a:r>
              <a:rPr lang="zh-HK" altLang="en-US" sz="2100" dirty="0">
                <a:solidFill>
                  <a:srgbClr val="6C6C6C"/>
                </a:solidFill>
                <a:ea typeface="微軟正黑體" panose="020B0604030504040204" pitchFamily="34" charset="-120"/>
              </a:rPr>
              <a:t>將兒童和青少年的維他命</a:t>
            </a:r>
            <a:r>
              <a:rPr lang="en-US" altLang="zh-HK" sz="2100" dirty="0">
                <a:solidFill>
                  <a:srgbClr val="6C6C6C"/>
                </a:solidFill>
                <a:ea typeface="微軟正黑體" panose="020B0604030504040204" pitchFamily="34" charset="-120"/>
              </a:rPr>
              <a:t>D3</a:t>
            </a:r>
            <a:r>
              <a:rPr lang="zh-HK" altLang="en-US" sz="2100" dirty="0">
                <a:solidFill>
                  <a:srgbClr val="6C6C6C"/>
                </a:solidFill>
                <a:ea typeface="微軟正黑體" panose="020B0604030504040204" pitchFamily="34" charset="-120"/>
              </a:rPr>
              <a:t>建議攝取量提高</a:t>
            </a:r>
          </a:p>
          <a:p>
            <a:pPr marL="342821" indent="-342821" defTabSz="457094">
              <a:buFont typeface="Arial"/>
              <a:buChar char="•"/>
            </a:pPr>
            <a:r>
              <a:rPr lang="zh-HK" altLang="en-US" sz="2100" dirty="0">
                <a:solidFill>
                  <a:srgbClr val="6C6C6C"/>
                </a:solidFill>
                <a:ea typeface="微軟正黑體" panose="020B0604030504040204" pitchFamily="34" charset="-120"/>
              </a:rPr>
              <a:t>建議每日攝取量 </a:t>
            </a:r>
            <a:r>
              <a:rPr lang="en-US" altLang="zh-HK" sz="2100" dirty="0">
                <a:solidFill>
                  <a:srgbClr val="6C6C6C"/>
                </a:solidFill>
                <a:ea typeface="微軟正黑體" panose="020B0604030504040204" pitchFamily="34" charset="-120"/>
              </a:rPr>
              <a:t>= 600 IU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7680" y="4698646"/>
            <a:ext cx="7772400" cy="346249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defTabSz="685715"/>
            <a:r>
              <a:rPr lang="zh-HK" altLang="en-US" sz="900" dirty="0">
                <a:solidFill>
                  <a:srgbClr val="000000"/>
                </a:solidFill>
                <a:ea typeface="微軟正黑體" panose="020B0604030504040204" pitchFamily="34" charset="-120"/>
              </a:rPr>
              <a:t>資料來源：</a:t>
            </a:r>
          </a:p>
          <a:p>
            <a:pPr defTabSz="685715"/>
            <a:r>
              <a:rPr lang="en-US" altLang="zh-HK" sz="900" dirty="0">
                <a:solidFill>
                  <a:srgbClr val="000000"/>
                </a:solidFill>
                <a:ea typeface="微軟正黑體" panose="020B0604030504040204" pitchFamily="34" charset="-120"/>
              </a:rPr>
              <a:t>https://www.healthychildren.org/English/healthy-living/nutrition/Pages/Vitamin-D-On-the-Double.aspx</a:t>
            </a:r>
          </a:p>
        </p:txBody>
      </p:sp>
    </p:spTree>
    <p:extLst>
      <p:ext uri="{BB962C8B-B14F-4D97-AF65-F5344CB8AC3E}">
        <p14:creationId xmlns:p14="http://schemas.microsoft.com/office/powerpoint/2010/main" val="268847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0718" y="-1"/>
            <a:ext cx="2443291" cy="5143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57" y="4264704"/>
            <a:ext cx="638741" cy="654514"/>
          </a:xfrm>
          <a:prstGeom prst="rect">
            <a:avLst/>
          </a:prstGeom>
        </p:spPr>
      </p:pic>
      <p:pic>
        <p:nvPicPr>
          <p:cNvPr id="7" name="Picture 2" descr="M:\All Brands\Health &amp; Nutrition\DNA Miracles\Vitamin C + D3 Chews\Image\DNA-USA-Vitamin-C-And-D3-Chews_FINAL im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56" y="1216647"/>
            <a:ext cx="3520433" cy="352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0708" y="1859280"/>
            <a:ext cx="6067719" cy="2400639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pPr marL="0" lvl="1" defTabSz="457094"/>
            <a:r>
              <a:rPr lang="zh-HK" altLang="en-US" sz="2400" dirty="0">
                <a:solidFill>
                  <a:srgbClr val="8080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主要好處：</a:t>
            </a:r>
          </a:p>
          <a:p>
            <a:pPr lvl="1" indent="-342900" defTabSz="457094">
              <a:buFont typeface="Arial" pitchFamily="34" charset="0"/>
              <a:buChar char="•"/>
            </a:pPr>
            <a:r>
              <a:rPr lang="zh-HK" altLang="en-US" sz="2100" dirty="0">
                <a:solidFill>
                  <a:srgbClr val="8080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提高免疫功能</a:t>
            </a:r>
          </a:p>
          <a:p>
            <a:pPr lvl="1" indent="-342900" defTabSz="457094">
              <a:buFont typeface="Arial" pitchFamily="34" charset="0"/>
              <a:buChar char="•"/>
            </a:pPr>
            <a:r>
              <a:rPr lang="zh-HK" altLang="en-US" sz="2100" dirty="0">
                <a:solidFill>
                  <a:srgbClr val="8080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支援骨骼的健康與生長</a:t>
            </a:r>
          </a:p>
          <a:p>
            <a:pPr lvl="1" indent="-342900" defTabSz="457094">
              <a:buFont typeface="Arial" pitchFamily="34" charset="0"/>
              <a:buChar char="•"/>
            </a:pPr>
            <a:r>
              <a:rPr lang="zh-HK" altLang="en-US" sz="2100" dirty="0">
                <a:solidFill>
                  <a:srgbClr val="8080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支援牙齒與牙齦健康</a:t>
            </a:r>
          </a:p>
          <a:p>
            <a:pPr lvl="1" indent="-342900" defTabSz="457094">
              <a:buFont typeface="Arial" pitchFamily="34" charset="0"/>
              <a:buChar char="•"/>
            </a:pPr>
            <a:r>
              <a:rPr lang="zh-HK" altLang="en-US" sz="2100" dirty="0">
                <a:solidFill>
                  <a:srgbClr val="8080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促進牙齒與骨骼的成長及堅固</a:t>
            </a:r>
          </a:p>
          <a:p>
            <a:pPr lvl="1" indent="-342900" defTabSz="457094">
              <a:buFont typeface="Arial" pitchFamily="34" charset="0"/>
              <a:buChar char="•"/>
            </a:pPr>
            <a:r>
              <a:rPr lang="zh-HK" altLang="en-US" sz="2100" dirty="0">
                <a:solidFill>
                  <a:srgbClr val="8080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促進兒童健康成長與發育</a:t>
            </a:r>
          </a:p>
          <a:p>
            <a:pPr lvl="1" indent="-342900" defTabSz="457094">
              <a:buFont typeface="Arial" pitchFamily="34" charset="0"/>
              <a:buChar char="•"/>
            </a:pPr>
            <a:r>
              <a:rPr lang="zh-HK" altLang="en-US" sz="2100" dirty="0">
                <a:solidFill>
                  <a:srgbClr val="8080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提供抗氧化保護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05740" y="576991"/>
            <a:ext cx="4549140" cy="908917"/>
          </a:xfrm>
          <a:prstGeom prst="rect">
            <a:avLst/>
          </a:prstGeom>
        </p:spPr>
        <p:txBody>
          <a:bodyPr vert="horz" lIns="91422" tIns="45711" rIns="91422" bIns="4571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HK" i="1" dirty="0" smtClean="0">
                <a:solidFill>
                  <a:srgbClr val="80C1C9"/>
                </a:solidFill>
                <a:ea typeface="微軟正黑體" panose="020B0604030504040204" pitchFamily="34" charset="-120"/>
              </a:rPr>
              <a:t>DNA MIRACLES</a:t>
            </a:r>
            <a:r>
              <a:rPr lang="en-US" i="1" dirty="0" smtClean="0">
                <a:solidFill>
                  <a:srgbClr val="80C1C9"/>
                </a:solidFill>
                <a:cs typeface="Seravek"/>
              </a:rPr>
              <a:t>® </a:t>
            </a:r>
            <a:r>
              <a:rPr lang="en-US" altLang="zh-HK" i="1" dirty="0" smtClean="0">
                <a:solidFill>
                  <a:srgbClr val="80C1C9"/>
                </a:solidFill>
                <a:ea typeface="微軟正黑體" panose="020B0604030504040204" pitchFamily="34" charset="-120"/>
              </a:rPr>
              <a:t> </a:t>
            </a:r>
          </a:p>
          <a:p>
            <a:pPr algn="l"/>
            <a:r>
              <a:rPr lang="zh-HK" altLang="en-US" i="1" dirty="0" smtClean="0">
                <a:solidFill>
                  <a:srgbClr val="80C1C9"/>
                </a:solidFill>
                <a:ea typeface="微軟正黑體" panose="020B0604030504040204" pitchFamily="34" charset="-120"/>
              </a:rPr>
              <a:t>維他命</a:t>
            </a:r>
            <a:r>
              <a:rPr lang="en-US" altLang="zh-HK" i="1" dirty="0" smtClean="0">
                <a:solidFill>
                  <a:srgbClr val="80C1C9"/>
                </a:solidFill>
                <a:ea typeface="微軟正黑體" panose="020B0604030504040204" pitchFamily="34" charset="-120"/>
              </a:rPr>
              <a:t>C + D3</a:t>
            </a:r>
            <a:r>
              <a:rPr lang="zh-HK" altLang="en-US" i="1" dirty="0" smtClean="0">
                <a:solidFill>
                  <a:srgbClr val="80C1C9"/>
                </a:solidFill>
                <a:ea typeface="微軟正黑體" panose="020B0604030504040204" pitchFamily="34" charset="-120"/>
              </a:rPr>
              <a:t>兒童軟糖</a:t>
            </a:r>
          </a:p>
        </p:txBody>
      </p:sp>
    </p:spTree>
    <p:extLst>
      <p:ext uri="{BB962C8B-B14F-4D97-AF65-F5344CB8AC3E}">
        <p14:creationId xmlns:p14="http://schemas.microsoft.com/office/powerpoint/2010/main" val="260547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0718" y="-1"/>
            <a:ext cx="2443291" cy="5143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57" y="4264704"/>
            <a:ext cx="638741" cy="6545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708" y="1859280"/>
            <a:ext cx="5748349" cy="2677638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pPr marL="0" lvl="1" defTabSz="457094"/>
            <a:r>
              <a:rPr lang="zh-HK" altLang="en-US" sz="2100" dirty="0">
                <a:solidFill>
                  <a:srgbClr val="808080"/>
                </a:solidFill>
                <a:ea typeface="微軟正黑體" panose="020B0604030504040204" pitchFamily="34" charset="-120"/>
              </a:rPr>
              <a:t>主要成份：</a:t>
            </a:r>
          </a:p>
          <a:p>
            <a:pPr marL="342839" lvl="1" indent="-342839" defTabSz="457094">
              <a:buFont typeface="Arial" pitchFamily="34" charset="0"/>
              <a:buChar char="•"/>
            </a:pPr>
            <a:r>
              <a:rPr lang="zh-HK" altLang="en-US" sz="2100" dirty="0">
                <a:solidFill>
                  <a:srgbClr val="808080"/>
                </a:solidFill>
                <a:ea typeface="微軟正黑體" panose="020B0604030504040204" pitchFamily="34" charset="-120"/>
              </a:rPr>
              <a:t>維他命</a:t>
            </a:r>
            <a:r>
              <a:rPr lang="en-US" altLang="zh-HK" sz="2100" dirty="0">
                <a:solidFill>
                  <a:srgbClr val="808080"/>
                </a:solidFill>
                <a:ea typeface="微軟正黑體" panose="020B0604030504040204" pitchFamily="34" charset="-120"/>
              </a:rPr>
              <a:t>C</a:t>
            </a:r>
            <a:r>
              <a:rPr lang="zh-HK" altLang="en-US" sz="2100" dirty="0">
                <a:solidFill>
                  <a:srgbClr val="808080"/>
                </a:solidFill>
                <a:ea typeface="微軟正黑體" panose="020B0604030504040204" pitchFamily="34" charset="-120"/>
              </a:rPr>
              <a:t>－</a:t>
            </a:r>
            <a:r>
              <a:rPr lang="en-US" altLang="zh-HK" sz="2100" dirty="0">
                <a:solidFill>
                  <a:srgbClr val="808080"/>
                </a:solidFill>
                <a:ea typeface="微軟正黑體" panose="020B0604030504040204" pitchFamily="34" charset="-120"/>
              </a:rPr>
              <a:t>120</a:t>
            </a:r>
            <a:r>
              <a:rPr lang="zh-HK" altLang="en-US" sz="2100" dirty="0">
                <a:solidFill>
                  <a:srgbClr val="808080"/>
                </a:solidFill>
                <a:ea typeface="微軟正黑體" panose="020B0604030504040204" pitchFamily="34" charset="-120"/>
              </a:rPr>
              <a:t>毫克</a:t>
            </a:r>
          </a:p>
          <a:p>
            <a:pPr marL="342839" lvl="1" indent="-342839" defTabSz="457094">
              <a:buFont typeface="Arial" pitchFamily="34" charset="0"/>
              <a:buChar char="•"/>
            </a:pPr>
            <a:r>
              <a:rPr lang="zh-HK" altLang="en-US" sz="2100" dirty="0">
                <a:solidFill>
                  <a:srgbClr val="808080"/>
                </a:solidFill>
                <a:ea typeface="微軟正黑體" panose="020B0604030504040204" pitchFamily="34" charset="-120"/>
              </a:rPr>
              <a:t>維他命</a:t>
            </a:r>
            <a:r>
              <a:rPr lang="en-US" altLang="zh-HK" sz="2100" dirty="0">
                <a:solidFill>
                  <a:srgbClr val="808080"/>
                </a:solidFill>
                <a:ea typeface="微軟正黑體" panose="020B0604030504040204" pitchFamily="34" charset="-120"/>
              </a:rPr>
              <a:t>D3</a:t>
            </a:r>
            <a:r>
              <a:rPr lang="zh-HK" altLang="en-US" sz="2100" dirty="0">
                <a:solidFill>
                  <a:srgbClr val="808080"/>
                </a:solidFill>
                <a:ea typeface="微軟正黑體" panose="020B0604030504040204" pitchFamily="34" charset="-120"/>
              </a:rPr>
              <a:t>－</a:t>
            </a:r>
            <a:r>
              <a:rPr lang="en-US" altLang="zh-HK" sz="2100" dirty="0">
                <a:solidFill>
                  <a:srgbClr val="808080"/>
                </a:solidFill>
                <a:ea typeface="微軟正黑體" panose="020B0604030504040204" pitchFamily="34" charset="-120"/>
              </a:rPr>
              <a:t>600 IU</a:t>
            </a:r>
          </a:p>
          <a:p>
            <a:pPr marL="342839" lvl="1" indent="-342839" defTabSz="457094">
              <a:buFont typeface="Arial" pitchFamily="34" charset="0"/>
              <a:buChar char="•"/>
            </a:pPr>
            <a:r>
              <a:rPr lang="zh-HK" altLang="en-US" sz="2100" dirty="0">
                <a:solidFill>
                  <a:srgbClr val="808080"/>
                </a:solidFill>
                <a:ea typeface="微軟正黑體" panose="020B0604030504040204" pitchFamily="34" charset="-120"/>
              </a:rPr>
              <a:t>鋅－</a:t>
            </a:r>
            <a:r>
              <a:rPr lang="en-US" altLang="zh-HK" sz="2100" dirty="0">
                <a:solidFill>
                  <a:srgbClr val="808080"/>
                </a:solidFill>
                <a:ea typeface="微軟正黑體" panose="020B0604030504040204" pitchFamily="34" charset="-120"/>
              </a:rPr>
              <a:t>3</a:t>
            </a:r>
            <a:r>
              <a:rPr lang="zh-HK" altLang="en-US" sz="2100" dirty="0">
                <a:solidFill>
                  <a:srgbClr val="808080"/>
                </a:solidFill>
                <a:ea typeface="微軟正黑體" panose="020B0604030504040204" pitchFamily="34" charset="-120"/>
              </a:rPr>
              <a:t>毫克 </a:t>
            </a:r>
          </a:p>
          <a:p>
            <a:pPr marL="342839" lvl="1" indent="-342839" defTabSz="457094">
              <a:buFont typeface="Arial" pitchFamily="34" charset="0"/>
              <a:buChar char="•"/>
            </a:pPr>
            <a:endParaRPr lang="en-US" sz="2100" dirty="0">
              <a:solidFill>
                <a:prstClr val="black">
                  <a:lumMod val="50000"/>
                  <a:lumOff val="50000"/>
                </a:prstClr>
              </a:solidFill>
              <a:ea typeface="微軟正黑體" panose="020B0604030504040204" pitchFamily="34" charset="-120"/>
            </a:endParaRPr>
          </a:p>
          <a:p>
            <a:pPr marL="0" lvl="1" defTabSz="457094"/>
            <a:r>
              <a:rPr lang="zh-HK" altLang="en-US" sz="2100" dirty="0">
                <a:solidFill>
                  <a:srgbClr val="808080"/>
                </a:solidFill>
                <a:ea typeface="微軟正黑體" panose="020B0604030504040204" pitchFamily="34" charset="-120"/>
              </a:rPr>
              <a:t>使用注意事項：</a:t>
            </a:r>
          </a:p>
          <a:p>
            <a:pPr marL="0" lvl="1" defTabSz="457094"/>
            <a:r>
              <a:rPr lang="zh-HK" altLang="en-US" sz="2100" dirty="0">
                <a:solidFill>
                  <a:srgbClr val="808080"/>
                </a:solidFill>
                <a:ea typeface="微軟正黑體" panose="020B0604030504040204" pitchFamily="34" charset="-120"/>
              </a:rPr>
              <a:t>適合</a:t>
            </a:r>
            <a:r>
              <a:rPr lang="en-US" altLang="zh-HK" sz="2100" dirty="0">
                <a:solidFill>
                  <a:srgbClr val="808080"/>
                </a:solidFill>
                <a:ea typeface="微軟正黑體" panose="020B0604030504040204" pitchFamily="34" charset="-120"/>
              </a:rPr>
              <a:t>4</a:t>
            </a:r>
            <a:r>
              <a:rPr lang="zh-HK" altLang="en-US" sz="2100" dirty="0">
                <a:solidFill>
                  <a:srgbClr val="808080"/>
                </a:solidFill>
                <a:ea typeface="微軟正黑體" panose="020B0604030504040204" pitchFamily="34" charset="-120"/>
              </a:rPr>
              <a:t>歲或以上的兒童。每日食用一粒。可與其他</a:t>
            </a:r>
            <a:r>
              <a:rPr lang="en-US" altLang="zh-HK" sz="2100" dirty="0">
                <a:solidFill>
                  <a:srgbClr val="808080"/>
                </a:solidFill>
                <a:ea typeface="微軟正黑體" panose="020B0604030504040204" pitchFamily="34" charset="-120"/>
              </a:rPr>
              <a:t>DNA</a:t>
            </a:r>
            <a:r>
              <a:rPr lang="zh-HK" altLang="en-US" sz="2100" dirty="0">
                <a:solidFill>
                  <a:srgbClr val="808080"/>
                </a:solidFill>
                <a:ea typeface="微軟正黑體" panose="020B0604030504040204" pitchFamily="34" charset="-120"/>
              </a:rPr>
              <a:t>產品配合使用。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05740" y="576991"/>
            <a:ext cx="4549140" cy="908917"/>
          </a:xfrm>
          <a:prstGeom prst="rect">
            <a:avLst/>
          </a:prstGeom>
        </p:spPr>
        <p:txBody>
          <a:bodyPr vert="horz" lIns="91422" tIns="45711" rIns="91422" bIns="4571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HK" i="1" dirty="0" smtClean="0">
                <a:solidFill>
                  <a:srgbClr val="80C1C9"/>
                </a:solidFill>
                <a:ea typeface="微軟正黑體" panose="020B0604030504040204" pitchFamily="34" charset="-120"/>
              </a:rPr>
              <a:t>DNA MIRACLES</a:t>
            </a:r>
            <a:r>
              <a:rPr lang="en-US" i="1" dirty="0" smtClean="0">
                <a:solidFill>
                  <a:srgbClr val="80C1C9"/>
                </a:solidFill>
                <a:cs typeface="Seravek"/>
              </a:rPr>
              <a:t>® </a:t>
            </a:r>
            <a:r>
              <a:rPr lang="en-US" altLang="zh-HK" i="1" dirty="0" smtClean="0">
                <a:solidFill>
                  <a:srgbClr val="80C1C9"/>
                </a:solidFill>
                <a:ea typeface="微軟正黑體" panose="020B0604030504040204" pitchFamily="34" charset="-120"/>
              </a:rPr>
              <a:t> </a:t>
            </a:r>
          </a:p>
          <a:p>
            <a:pPr algn="l"/>
            <a:r>
              <a:rPr lang="zh-HK" altLang="en-US" i="1" dirty="0" smtClean="0">
                <a:solidFill>
                  <a:srgbClr val="80C1C9"/>
                </a:solidFill>
                <a:ea typeface="微軟正黑體" panose="020B0604030504040204" pitchFamily="34" charset="-120"/>
              </a:rPr>
              <a:t>維他命</a:t>
            </a:r>
            <a:r>
              <a:rPr lang="en-US" altLang="zh-HK" i="1" dirty="0" smtClean="0">
                <a:solidFill>
                  <a:srgbClr val="80C1C9"/>
                </a:solidFill>
                <a:ea typeface="微軟正黑體" panose="020B0604030504040204" pitchFamily="34" charset="-120"/>
              </a:rPr>
              <a:t>C + D3</a:t>
            </a:r>
            <a:r>
              <a:rPr lang="zh-HK" altLang="en-US" i="1" dirty="0" smtClean="0">
                <a:solidFill>
                  <a:srgbClr val="80C1C9"/>
                </a:solidFill>
                <a:ea typeface="微軟正黑體" panose="020B0604030504040204" pitchFamily="34" charset="-120"/>
              </a:rPr>
              <a:t>兒童軟糖</a:t>
            </a:r>
          </a:p>
        </p:txBody>
      </p:sp>
      <p:pic>
        <p:nvPicPr>
          <p:cNvPr id="9" name="Picture 2" descr="M:\All Brands\Health &amp; Nutrition\DNA Miracles\Vitamin C + D3 Chews\Image\DNA-USA-Vitamin-C-And-D3-Chews_FINAL 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3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56" y="1216647"/>
            <a:ext cx="3520433" cy="352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35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0718" y="-1"/>
            <a:ext cx="2443291" cy="5143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57" y="4264704"/>
            <a:ext cx="638741" cy="65451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1930479"/>
            <a:ext cx="6842760" cy="1282541"/>
          </a:xfrm>
          <a:prstGeom prst="rect">
            <a:avLst/>
          </a:prstGeom>
        </p:spPr>
        <p:txBody>
          <a:bodyPr vert="horz" lIns="91422" tIns="45711" rIns="91422" bIns="45711" rtlCol="0" anchor="ctr">
            <a:noAutofit/>
          </a:bodyPr>
          <a:lstStyle>
            <a:defPPr>
              <a:defRPr lang="en-US"/>
            </a:defPPr>
            <a:lvl1pPr defTabSz="457200" fontAlgn="auto">
              <a:spcBef>
                <a:spcPct val="0"/>
              </a:spcBef>
              <a:spcAft>
                <a:spcPts val="0"/>
              </a:spcAft>
              <a:buNone/>
              <a:defRPr sz="5400" i="1">
                <a:solidFill>
                  <a:srgbClr val="80C1C9"/>
                </a:solidFill>
                <a:latin typeface="Calibri" pitchFamily="34" charset="0"/>
                <a:ea typeface="+mj-ea"/>
                <a:cs typeface="Seravek"/>
              </a:defRPr>
            </a:lvl1pPr>
          </a:lstStyle>
          <a:p>
            <a:pPr algn="ctr"/>
            <a:r>
              <a:rPr lang="en-US" altLang="zh-HK" sz="3000" i="0" dirty="0">
                <a:ea typeface="微軟正黑體" panose="020B0604030504040204" pitchFamily="34" charset="-120"/>
              </a:rPr>
              <a:t>DNA MIRACLES</a:t>
            </a:r>
            <a:r>
              <a:rPr lang="en-US" sz="3000" dirty="0"/>
              <a:t>® </a:t>
            </a:r>
            <a:r>
              <a:rPr lang="en-US" altLang="zh-HK" sz="3000" i="0" dirty="0">
                <a:ea typeface="微軟正黑體" panose="020B0604030504040204" pitchFamily="34" charset="-120"/>
              </a:rPr>
              <a:t> </a:t>
            </a:r>
          </a:p>
          <a:p>
            <a:pPr algn="ctr"/>
            <a:r>
              <a:rPr lang="zh-HK" altLang="en-US" sz="3000" i="0" dirty="0">
                <a:ea typeface="微軟正黑體" panose="020B0604030504040204" pitchFamily="34" charset="-120"/>
              </a:rPr>
              <a:t>維他命</a:t>
            </a:r>
            <a:r>
              <a:rPr lang="en-US" altLang="zh-HK" sz="3000" i="0" dirty="0">
                <a:ea typeface="微軟正黑體" panose="020B0604030504040204" pitchFamily="34" charset="-120"/>
              </a:rPr>
              <a:t>C + D3</a:t>
            </a:r>
            <a:r>
              <a:rPr lang="zh-HK" altLang="en-US" sz="3000" i="0" dirty="0">
                <a:ea typeface="微軟正黑體" panose="020B0604030504040204" pitchFamily="34" charset="-120"/>
              </a:rPr>
              <a:t>兒童軟糖</a:t>
            </a:r>
          </a:p>
          <a:p>
            <a:pPr algn="ctr"/>
            <a:endParaRPr lang="en-US" sz="3000" dirty="0">
              <a:ea typeface="微軟正黑體" panose="020B0604030504040204" pitchFamily="34" charset="-120"/>
            </a:endParaRPr>
          </a:p>
          <a:p>
            <a:pPr algn="ctr"/>
            <a:r>
              <a:rPr lang="zh-HK" altLang="en-US" sz="2700" i="0" dirty="0">
                <a:ea typeface="微軟正黑體" panose="020B0604030504040204" pitchFamily="34" charset="-120"/>
              </a:rPr>
              <a:t>代號：</a:t>
            </a:r>
            <a:r>
              <a:rPr lang="en-US" altLang="zh-HK" sz="2700" i="0" dirty="0">
                <a:ea typeface="微軟正黑體" panose="020B0604030504040204" pitchFamily="34" charset="-120"/>
              </a:rPr>
              <a:t>HK6300 </a:t>
            </a:r>
          </a:p>
          <a:p>
            <a:pPr algn="ctr"/>
            <a:r>
              <a:rPr lang="en-US" altLang="zh-HK" sz="2700" i="0" dirty="0">
                <a:ea typeface="微軟正黑體" panose="020B0604030504040204" pitchFamily="34" charset="-120"/>
              </a:rPr>
              <a:t>UC: HK$141.00</a:t>
            </a:r>
          </a:p>
          <a:p>
            <a:pPr algn="ctr"/>
            <a:r>
              <a:rPr lang="en-US" altLang="zh-HK" sz="2700" i="0" dirty="0">
                <a:ea typeface="微軟正黑體" panose="020B0604030504040204" pitchFamily="34" charset="-120"/>
              </a:rPr>
              <a:t>SR: HK$198.00 </a:t>
            </a:r>
          </a:p>
          <a:p>
            <a:pPr algn="ctr"/>
            <a:r>
              <a:rPr lang="en-US" altLang="zh-HK" sz="2700" i="0" dirty="0">
                <a:ea typeface="微軟正黑體" panose="020B0604030504040204" pitchFamily="34" charset="-120"/>
              </a:rPr>
              <a:t>BV: 10</a:t>
            </a:r>
          </a:p>
          <a:p>
            <a:pPr algn="ctr"/>
            <a:endParaRPr lang="en-US" sz="3000" dirty="0">
              <a:ea typeface="微軟正黑體" panose="020B0604030504040204" pitchFamily="34" charset="-120"/>
            </a:endParaRPr>
          </a:p>
          <a:p>
            <a:pPr algn="ctr"/>
            <a:endParaRPr lang="en-US" sz="3000" dirty="0">
              <a:ea typeface="微軟正黑體" panose="020B0604030504040204" pitchFamily="34" charset="-120"/>
            </a:endParaRPr>
          </a:p>
        </p:txBody>
      </p:sp>
      <p:pic>
        <p:nvPicPr>
          <p:cNvPr id="6" name="Picture 2" descr="M:\All Brands\Health &amp; Nutrition\DNA Miracles\Vitamin C + D3 Chews\HASA\dna-hkg-cs-60495-vitamin-c-d3-chews-cha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5" y="1930479"/>
            <a:ext cx="6506903" cy="189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:\All Brands\Health &amp; Nutrition\DNA Miracles\Vitamin C + D3 Chews\Image\DNA-USA-Vitamin-C-And-D3-Chews_FINAL 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3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56" y="1216647"/>
            <a:ext cx="3520433" cy="352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3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85900" y="651512"/>
            <a:ext cx="6172200" cy="1177242"/>
          </a:xfrm>
          <a:prstGeom prst="rect">
            <a:avLst/>
          </a:prstGeom>
        </p:spPr>
        <p:txBody>
          <a:bodyPr wrap="square" lIns="68568" tIns="34289" rIns="68568" bIns="34289">
            <a:spAutoFit/>
          </a:bodyPr>
          <a:lstStyle/>
          <a:p>
            <a:pPr algn="ctr" defTabSz="685715" fontAlgn="base">
              <a:spcBef>
                <a:spcPct val="0"/>
              </a:spcBef>
              <a:spcAft>
                <a:spcPct val="0"/>
              </a:spcAft>
            </a:pPr>
            <a:r>
              <a:rPr lang="en-US" altLang="zh-HK" sz="3600" dirty="0">
                <a:solidFill>
                  <a:srgbClr val="3494BA"/>
                </a:solidFill>
                <a:latin typeface="Calibri" pitchFamily="34" charset="0"/>
              </a:rPr>
              <a:t>DNA MIRACLES</a:t>
            </a:r>
            <a:r>
              <a:rPr lang="en-US" sz="3600" i="1" dirty="0">
                <a:solidFill>
                  <a:srgbClr val="2683C6"/>
                </a:solidFill>
                <a:latin typeface="Calibri" pitchFamily="34" charset="0"/>
                <a:cs typeface="Seravek"/>
              </a:rPr>
              <a:t>®</a:t>
            </a:r>
            <a:r>
              <a:rPr lang="en-US" altLang="zh-HK" sz="3600" dirty="0">
                <a:solidFill>
                  <a:srgbClr val="3494BA"/>
                </a:solidFill>
                <a:latin typeface="Calibri" pitchFamily="34" charset="0"/>
              </a:rPr>
              <a:t> &amp; SNAP</a:t>
            </a:r>
            <a:r>
              <a:rPr lang="en-US" sz="3600" i="1" dirty="0">
                <a:solidFill>
                  <a:srgbClr val="2683C6"/>
                </a:solidFill>
                <a:latin typeface="Calibri" pitchFamily="34" charset="0"/>
                <a:cs typeface="Seravek"/>
              </a:rPr>
              <a:t>® </a:t>
            </a:r>
          </a:p>
          <a:p>
            <a:pPr algn="ctr" defTabSz="685715" fontAlgn="base">
              <a:spcBef>
                <a:spcPct val="0"/>
              </a:spcBef>
              <a:spcAft>
                <a:spcPct val="0"/>
              </a:spcAft>
            </a:pPr>
            <a:r>
              <a:rPr lang="zh-HK" altLang="en-US" sz="3600" dirty="0">
                <a:solidFill>
                  <a:srgbClr val="3494BA"/>
                </a:solidFill>
                <a:latin typeface="Calibri" pitchFamily="34" charset="0"/>
              </a:rPr>
              <a:t>家居清潔洗衣液濃縮包</a:t>
            </a:r>
          </a:p>
        </p:txBody>
      </p:sp>
      <p:pic>
        <p:nvPicPr>
          <p:cNvPr id="5122" name="Picture 2" descr="M:\All Brands\Home Care\DNA\Essential Laundry Packs\Image\DNA-Free-And-Clear-Laundry-Packs-Cle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" y="1855468"/>
            <a:ext cx="3429008" cy="342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M:\All Brands\Home Care\SNAP\Essentials Laundry Packs\Image\Snap-Essentials-Laundry-Pack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544" y="1855468"/>
            <a:ext cx="3429008" cy="342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90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0"/>
            <a:ext cx="9201583" cy="5181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24" y="4422061"/>
            <a:ext cx="7363778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01" y="4001838"/>
            <a:ext cx="1057520" cy="1057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630" y="117325"/>
            <a:ext cx="883375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全新健康及營養產品巡禮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630" y="602074"/>
            <a:ext cx="8833757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solidFill>
                  <a:prstClr val="white"/>
                </a:solidFill>
                <a:ea typeface="Apple LiGothic" pitchFamily="2" charset="-120"/>
              </a:rPr>
              <a:t>Health &amp; Nutrition New Products Spotlight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292978" y="1279180"/>
            <a:ext cx="47810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0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Stephen Ngan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860060" y="2339058"/>
            <a:ext cx="57476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900"/>
              </a:spcBef>
              <a:defRPr/>
            </a:pP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保健營養市場推廣部主管</a:t>
            </a:r>
          </a:p>
          <a:p>
            <a:pPr algn="ctr">
              <a:spcBef>
                <a:spcPts val="900"/>
              </a:spcBef>
              <a:defRPr/>
            </a:pPr>
            <a:r>
              <a:rPr lang="en-US" altLang="zh-TW" sz="27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JAS &amp; Associates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r="11784"/>
          <a:stretch/>
        </p:blipFill>
        <p:spPr>
          <a:xfrm>
            <a:off x="1148289" y="1222391"/>
            <a:ext cx="2049142" cy="2681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3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6345" y="487683"/>
            <a:ext cx="6997265" cy="812497"/>
          </a:xfrm>
        </p:spPr>
        <p:txBody>
          <a:bodyPr>
            <a:noAutofit/>
          </a:bodyPr>
          <a:lstStyle/>
          <a:p>
            <a:pPr>
              <a:lnSpc>
                <a:spcPts val="3750"/>
              </a:lnSpc>
            </a:pPr>
            <a:r>
              <a:rPr lang="zh-HK" altLang="en-US" cap="all" dirty="0">
                <a:solidFill>
                  <a:srgbClr val="FFFFFF"/>
                </a:solidFill>
                <a:latin typeface="+mj-ea"/>
              </a:rPr>
              <a:t>介紹最新的洗衣濃縮包</a:t>
            </a:r>
          </a:p>
        </p:txBody>
      </p:sp>
      <p:sp>
        <p:nvSpPr>
          <p:cNvPr id="8" name="Equal 7"/>
          <p:cNvSpPr/>
          <p:nvPr/>
        </p:nvSpPr>
        <p:spPr>
          <a:xfrm>
            <a:off x="4873958" y="3111917"/>
            <a:ext cx="1311399" cy="685800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9" rIns="68570" bIns="34289" rtlCol="0" anchor="ctr"/>
          <a:lstStyle/>
          <a:p>
            <a:pPr algn="ctr" defTabSz="685715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01360" y="2867224"/>
            <a:ext cx="2484500" cy="1084910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algn="ctr" defTabSz="685715" fontAlgn="base">
              <a:spcBef>
                <a:spcPct val="0"/>
              </a:spcBef>
              <a:spcAft>
                <a:spcPct val="0"/>
              </a:spcAft>
            </a:pPr>
            <a:r>
              <a:rPr lang="zh-HK" altLang="en-US" sz="3300" dirty="0">
                <a:solidFill>
                  <a:srgbClr val="373545"/>
                </a:solidFill>
                <a:latin typeface="Calibri" pitchFamily="34" charset="0"/>
              </a:rPr>
              <a:t>可用於多達</a:t>
            </a:r>
            <a:r>
              <a:rPr lang="en-US" altLang="zh-HK" sz="3300" dirty="0">
                <a:solidFill>
                  <a:srgbClr val="373545"/>
                </a:solidFill>
                <a:latin typeface="Calibri" pitchFamily="34" charset="0"/>
              </a:rPr>
              <a:t>24</a:t>
            </a:r>
            <a:r>
              <a:rPr lang="zh-HK" altLang="en-US" sz="3300" dirty="0">
                <a:solidFill>
                  <a:srgbClr val="373545"/>
                </a:solidFill>
                <a:latin typeface="Calibri" pitchFamily="34" charset="0"/>
              </a:rPr>
              <a:t>次</a:t>
            </a:r>
          </a:p>
        </p:txBody>
      </p:sp>
      <p:pic>
        <p:nvPicPr>
          <p:cNvPr id="10" name="Picture 2" descr="M:\All Brands\Home Care\DNA\Essential Laundry Packs\Image\DNA-Free-And-Clear-Laundry-Packs-Cle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7622"/>
            <a:ext cx="2743206" cy="27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M:\All Brands\Home Care\SNAP\Essentials Laundry Packs\Image\Snap-Essentials-Laundry-Pack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64" y="2026673"/>
            <a:ext cx="2743206" cy="27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340740" y="3183186"/>
            <a:ext cx="2484500" cy="577078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algn="ctr" defTabSz="685715" fontAlgn="base">
              <a:spcBef>
                <a:spcPct val="0"/>
              </a:spcBef>
              <a:spcAft>
                <a:spcPct val="0"/>
              </a:spcAft>
            </a:pPr>
            <a:r>
              <a:rPr lang="zh-HK" altLang="en-US" sz="3300" dirty="0">
                <a:solidFill>
                  <a:srgbClr val="373545"/>
                </a:solidFill>
                <a:latin typeface="微軟正黑體"/>
              </a:rPr>
              <a:t>或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79080" y="487682"/>
            <a:ext cx="579120" cy="1203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spcCol="0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9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514350" y="758195"/>
            <a:ext cx="6172200" cy="628650"/>
          </a:xfrm>
        </p:spPr>
        <p:txBody>
          <a:bodyPr>
            <a:noAutofit/>
          </a:bodyPr>
          <a:lstStyle/>
          <a:p>
            <a:r>
              <a:rPr lang="en-US" altLang="zh-HK" sz="3000" cap="all" dirty="0">
                <a:solidFill>
                  <a:srgbClr val="FFFFFF"/>
                </a:solidFill>
                <a:latin typeface="Calibri" pitchFamily="34" charset="0"/>
              </a:rPr>
              <a:t>DNA Miracles®</a:t>
            </a:r>
            <a:r>
              <a:rPr lang="zh-HK" altLang="en-US" sz="3000" cap="all" dirty="0">
                <a:solidFill>
                  <a:srgbClr val="FFFFFF"/>
                </a:solidFill>
                <a:latin typeface="Calibri" pitchFamily="34" charset="0"/>
              </a:rPr>
              <a:t>奇妙系列</a:t>
            </a:r>
            <a:r>
              <a:rPr lang="en" sz="3000" dirty="0">
                <a:latin typeface="Calibri" pitchFamily="34" charset="0"/>
              </a:rPr>
              <a:t/>
            </a:r>
            <a:br>
              <a:rPr lang="en" sz="3000" dirty="0">
                <a:latin typeface="Calibri" pitchFamily="34" charset="0"/>
              </a:rPr>
            </a:br>
            <a:r>
              <a:rPr lang="zh-HK" altLang="en-US" sz="3000" cap="all" dirty="0">
                <a:solidFill>
                  <a:srgbClr val="FFFFFF"/>
                </a:solidFill>
                <a:latin typeface="Calibri" pitchFamily="34" charset="0"/>
              </a:rPr>
              <a:t>家居清潔洗衣液濃縮包</a:t>
            </a:r>
          </a:p>
        </p:txBody>
      </p:sp>
      <p:sp>
        <p:nvSpPr>
          <p:cNvPr id="2" name="Rectangle 1"/>
          <p:cNvSpPr/>
          <p:nvPr/>
        </p:nvSpPr>
        <p:spPr>
          <a:xfrm>
            <a:off x="2933700" y="1691561"/>
            <a:ext cx="5731800" cy="2654571"/>
          </a:xfrm>
          <a:prstGeom prst="rect">
            <a:avLst/>
          </a:prstGeom>
        </p:spPr>
        <p:txBody>
          <a:bodyPr wrap="square" lIns="68571" tIns="34289" rIns="68571" bIns="34289">
            <a:spAutoFit/>
          </a:bodyPr>
          <a:lstStyle/>
          <a:p>
            <a:pPr marL="214283" indent="-214283" defTabSz="68571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HK" altLang="en-US" sz="2100" dirty="0">
                <a:solidFill>
                  <a:srgbClr val="595959"/>
                </a:solidFill>
                <a:latin typeface="Calibri" pitchFamily="34" charset="0"/>
              </a:rPr>
              <a:t>預定份量，包裝方便</a:t>
            </a:r>
          </a:p>
          <a:p>
            <a:pPr marL="214283" indent="-214283" defTabSz="68571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HK" altLang="en-US" sz="2100" dirty="0">
                <a:solidFill>
                  <a:srgbClr val="595959"/>
                </a:solidFill>
                <a:latin typeface="Calibri" pitchFamily="34" charset="0"/>
              </a:rPr>
              <a:t>不含香料</a:t>
            </a:r>
          </a:p>
          <a:p>
            <a:pPr marL="214283" indent="-214283" defTabSz="68571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HK" altLang="en-US" sz="2100" dirty="0">
                <a:solidFill>
                  <a:srgbClr val="595959"/>
                </a:solidFill>
                <a:latin typeface="Calibri" pitchFamily="34" charset="0"/>
              </a:rPr>
              <a:t>強效去污配方</a:t>
            </a:r>
          </a:p>
          <a:p>
            <a:pPr marL="214283" indent="-214283" defTabSz="68571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HK" altLang="en-US" sz="2100" dirty="0">
                <a:solidFill>
                  <a:srgbClr val="595959"/>
                </a:solidFill>
                <a:latin typeface="Calibri" pitchFamily="34" charset="0"/>
              </a:rPr>
              <a:t>能安全使用於嬰兒衣物與細緻衣物</a:t>
            </a:r>
          </a:p>
          <a:p>
            <a:pPr marL="214283" indent="-214283" defTabSz="68571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HK" altLang="en-US" sz="2100" dirty="0">
                <a:solidFill>
                  <a:srgbClr val="595959"/>
                </a:solidFill>
                <a:latin typeface="Calibri" pitchFamily="34" charset="0"/>
              </a:rPr>
              <a:t>環保</a:t>
            </a:r>
          </a:p>
          <a:p>
            <a:pPr marL="214283" indent="-214283" defTabSz="68571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HK" altLang="en-US" sz="2100" dirty="0">
                <a:solidFill>
                  <a:srgbClr val="595959"/>
                </a:solidFill>
                <a:latin typeface="Calibri" pitchFamily="34" charset="0"/>
              </a:rPr>
              <a:t>不含：磷酸鹽、硫酸鹽、甲醛、二乙醇胺</a:t>
            </a:r>
            <a:r>
              <a:rPr lang="en-US" altLang="zh-HK" sz="2100" dirty="0">
                <a:solidFill>
                  <a:srgbClr val="595959"/>
                </a:solidFill>
                <a:latin typeface="Calibri" pitchFamily="34" charset="0"/>
              </a:rPr>
              <a:t>(DEA)</a:t>
            </a:r>
            <a:r>
              <a:rPr lang="zh-HK" altLang="en-US" sz="2100" dirty="0">
                <a:solidFill>
                  <a:srgbClr val="595959"/>
                </a:solidFill>
                <a:latin typeface="Calibri" pitchFamily="34" charset="0"/>
              </a:rPr>
              <a:t>、十二烷基硫酸鈉</a:t>
            </a:r>
            <a:r>
              <a:rPr lang="en-US" altLang="zh-HK" sz="2100" dirty="0">
                <a:solidFill>
                  <a:srgbClr val="595959"/>
                </a:solidFill>
                <a:latin typeface="Calibri" pitchFamily="34" charset="0"/>
              </a:rPr>
              <a:t>(SLS)</a:t>
            </a:r>
            <a:r>
              <a:rPr lang="zh-HK" altLang="en-US" sz="2100" dirty="0">
                <a:solidFill>
                  <a:srgbClr val="595959"/>
                </a:solidFill>
                <a:latin typeface="Calibri" pitchFamily="34" charset="0"/>
              </a:rPr>
              <a:t>、螢光增白劑</a:t>
            </a:r>
          </a:p>
          <a:p>
            <a:pPr marL="214283" indent="-214283" defTabSz="68571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HK" altLang="en-US" sz="2100" dirty="0">
                <a:solidFill>
                  <a:srgbClr val="595959"/>
                </a:solidFill>
                <a:latin typeface="Calibri" pitchFamily="34" charset="0"/>
              </a:rPr>
              <a:t>無毒性及無人造染料</a:t>
            </a:r>
          </a:p>
        </p:txBody>
      </p:sp>
      <p:sp>
        <p:nvSpPr>
          <p:cNvPr id="3" name="Rectangle 2"/>
          <p:cNvSpPr/>
          <p:nvPr/>
        </p:nvSpPr>
        <p:spPr>
          <a:xfrm>
            <a:off x="7879080" y="487682"/>
            <a:ext cx="579120" cy="1203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spcCol="0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502925"/>
            <a:ext cx="862620" cy="883921"/>
          </a:xfrm>
          <a:prstGeom prst="rect">
            <a:avLst/>
          </a:prstGeom>
        </p:spPr>
      </p:pic>
      <p:pic>
        <p:nvPicPr>
          <p:cNvPr id="7" name="Picture 2" descr="M:\All Brands\Home Care\DNA\Essential Laundry Packs\Image\DNA-Free-And-Clear-Laundry-Packs-Cle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7622"/>
            <a:ext cx="2743206" cy="27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4579637"/>
            <a:ext cx="9144000" cy="392415"/>
          </a:xfrm>
          <a:prstGeom prst="rect">
            <a:avLst/>
          </a:prstGeom>
          <a:noFill/>
        </p:spPr>
        <p:txBody>
          <a:bodyPr wrap="square" lIns="68570" tIns="34289" rIns="68570" bIns="34289" rtlCol="0">
            <a:spAutoFit/>
          </a:bodyPr>
          <a:lstStyle/>
          <a:p>
            <a:pPr algn="ctr" defTabSz="685715"/>
            <a:r>
              <a:rPr lang="en-U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</a:rPr>
              <a:t>CODE: HK6955	UC: HK$88.00       SR: HK$125.00       BV: 5.0</a:t>
            </a:r>
          </a:p>
        </p:txBody>
      </p:sp>
    </p:spTree>
    <p:extLst>
      <p:ext uri="{BB962C8B-B14F-4D97-AF65-F5344CB8AC3E}">
        <p14:creationId xmlns:p14="http://schemas.microsoft.com/office/powerpoint/2010/main" val="196949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514350" y="525687"/>
            <a:ext cx="6979270" cy="628650"/>
          </a:xfrm>
        </p:spPr>
        <p:txBody>
          <a:bodyPr>
            <a:noAutofit/>
          </a:bodyPr>
          <a:lstStyle/>
          <a:p>
            <a:r>
              <a:rPr lang="en-US" altLang="zh-HK" cap="all" dirty="0">
                <a:solidFill>
                  <a:srgbClr val="FFFFFF"/>
                </a:solidFill>
                <a:latin typeface="Calibri" pitchFamily="34" charset="0"/>
              </a:rPr>
              <a:t>Snap</a:t>
            </a:r>
            <a:r>
              <a:rPr lang="en-US" dirty="0">
                <a:latin typeface="Calibri" panose="020F0502020204030204" pitchFamily="34" charset="0"/>
                <a:ea typeface="華康儷中黑" panose="020B0509000000000000" pitchFamily="49" charset="-120"/>
              </a:rPr>
              <a:t>®</a:t>
            </a:r>
            <a:r>
              <a:rPr lang="zh-HK" altLang="en-US" cap="all" dirty="0">
                <a:solidFill>
                  <a:srgbClr val="FFFFFF"/>
                </a:solidFill>
                <a:latin typeface="Calibri" pitchFamily="34" charset="0"/>
              </a:rPr>
              <a:t>洗衣液濃縮包 </a:t>
            </a:r>
            <a:r>
              <a:rPr lang="en-US" altLang="zh-HK" cap="all" dirty="0">
                <a:solidFill>
                  <a:srgbClr val="FFFFFF"/>
                </a:solidFill>
                <a:latin typeface="Calibri" pitchFamily="34" charset="0"/>
              </a:rPr>
              <a:t>— </a:t>
            </a:r>
            <a:r>
              <a:rPr lang="zh-HK" altLang="en-US" cap="all" dirty="0">
                <a:solidFill>
                  <a:srgbClr val="FFFFFF"/>
                </a:solidFill>
                <a:latin typeface="Calibri" pitchFamily="34" charset="0"/>
              </a:rPr>
              <a:t>清新配方</a:t>
            </a:r>
          </a:p>
        </p:txBody>
      </p:sp>
      <p:pic>
        <p:nvPicPr>
          <p:cNvPr id="5" name="Picture 3" descr="M:\All Brands\Home Care\SNAP\Essentials Laundry Packs\Image\Snap-Essentials-Laundry-Pack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4" y="2026673"/>
            <a:ext cx="2743206" cy="27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33700" y="1691561"/>
            <a:ext cx="5731800" cy="2654571"/>
          </a:xfrm>
          <a:prstGeom prst="rect">
            <a:avLst/>
          </a:prstGeom>
        </p:spPr>
        <p:txBody>
          <a:bodyPr wrap="square" lIns="68571" tIns="34289" rIns="68571" bIns="34289">
            <a:spAutoFit/>
          </a:bodyPr>
          <a:lstStyle/>
          <a:p>
            <a:pPr marL="214283" indent="-214283" defTabSz="68571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HK" altLang="en-US" sz="2100" dirty="0">
                <a:solidFill>
                  <a:srgbClr val="595959"/>
                </a:solidFill>
                <a:latin typeface="Calibri" pitchFamily="34" charset="0"/>
              </a:rPr>
              <a:t>預定份量，包裝方便</a:t>
            </a:r>
          </a:p>
          <a:p>
            <a:pPr marL="214283" indent="-214283" defTabSz="68571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HK" altLang="en-US" sz="2100" dirty="0">
                <a:solidFill>
                  <a:srgbClr val="595959"/>
                </a:solidFill>
                <a:latin typeface="Calibri" pitchFamily="34" charset="0"/>
              </a:rPr>
              <a:t>氣味清新</a:t>
            </a:r>
          </a:p>
          <a:p>
            <a:pPr marL="214283" indent="-214283" defTabSz="68571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HK" altLang="en-US" sz="2100" dirty="0">
                <a:solidFill>
                  <a:srgbClr val="595959"/>
                </a:solidFill>
                <a:latin typeface="Calibri" pitchFamily="34" charset="0"/>
              </a:rPr>
              <a:t>強效去污配方</a:t>
            </a:r>
          </a:p>
          <a:p>
            <a:pPr marL="214283" indent="-214283" defTabSz="68571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HK" altLang="en-US" sz="2100" dirty="0">
                <a:solidFill>
                  <a:srgbClr val="595959"/>
                </a:solidFill>
                <a:latin typeface="Calibri" pitchFamily="34" charset="0"/>
              </a:rPr>
              <a:t>適用於任何水溫</a:t>
            </a:r>
          </a:p>
          <a:p>
            <a:pPr marL="214283" indent="-214283" defTabSz="68571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HK" altLang="en-US" sz="2100" dirty="0">
                <a:solidFill>
                  <a:srgbClr val="595959"/>
                </a:solidFill>
                <a:latin typeface="Calibri" pitchFamily="34" charset="0"/>
              </a:rPr>
              <a:t>環保</a:t>
            </a:r>
          </a:p>
          <a:p>
            <a:pPr marL="214283" indent="-214283" defTabSz="68571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HK" altLang="en-US" sz="2100" dirty="0">
                <a:solidFill>
                  <a:srgbClr val="595959"/>
                </a:solidFill>
                <a:latin typeface="Calibri" pitchFamily="34" charset="0"/>
              </a:rPr>
              <a:t>不含：磷酸鹽、硫酸鹽、甲醛、二乙醇胺</a:t>
            </a:r>
            <a:r>
              <a:rPr lang="en-US" altLang="zh-HK" sz="2100" dirty="0">
                <a:solidFill>
                  <a:srgbClr val="595959"/>
                </a:solidFill>
                <a:latin typeface="Calibri" pitchFamily="34" charset="0"/>
              </a:rPr>
              <a:t>(DEA)</a:t>
            </a:r>
            <a:r>
              <a:rPr lang="zh-HK" altLang="en-US" sz="2100" dirty="0">
                <a:solidFill>
                  <a:srgbClr val="595959"/>
                </a:solidFill>
                <a:latin typeface="Calibri" pitchFamily="34" charset="0"/>
              </a:rPr>
              <a:t>、十二烷基硫酸鈉</a:t>
            </a:r>
            <a:r>
              <a:rPr lang="en-US" altLang="zh-HK" sz="2100" dirty="0">
                <a:solidFill>
                  <a:srgbClr val="595959"/>
                </a:solidFill>
                <a:latin typeface="Calibri" pitchFamily="34" charset="0"/>
              </a:rPr>
              <a:t>(SLS)</a:t>
            </a:r>
            <a:r>
              <a:rPr lang="zh-HK" altLang="en-US" sz="2100" dirty="0">
                <a:solidFill>
                  <a:srgbClr val="595959"/>
                </a:solidFill>
                <a:latin typeface="Calibri" pitchFamily="34" charset="0"/>
              </a:rPr>
              <a:t>、螢光增白劑</a:t>
            </a:r>
          </a:p>
          <a:p>
            <a:pPr marL="214283" indent="-214283" defTabSz="68571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HK" altLang="en-US" sz="2100" dirty="0">
                <a:solidFill>
                  <a:srgbClr val="595959"/>
                </a:solidFill>
                <a:latin typeface="Calibri" pitchFamily="34" charset="0"/>
              </a:rPr>
              <a:t>無毒性及無人造染料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579637"/>
            <a:ext cx="9144000" cy="392415"/>
          </a:xfrm>
          <a:prstGeom prst="rect">
            <a:avLst/>
          </a:prstGeom>
          <a:noFill/>
        </p:spPr>
        <p:txBody>
          <a:bodyPr wrap="square" lIns="68570" tIns="34289" rIns="68570" bIns="34289" rtlCol="0">
            <a:spAutoFit/>
          </a:bodyPr>
          <a:lstStyle/>
          <a:p>
            <a:pPr algn="ctr" defTabSz="685715"/>
            <a:r>
              <a:rPr lang="en-U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</a:rPr>
              <a:t>CODE: HK6230	UC: HK$88.00       SR: HK$125.00       BV: 5.0</a:t>
            </a:r>
          </a:p>
        </p:txBody>
      </p:sp>
    </p:spTree>
    <p:extLst>
      <p:ext uri="{BB962C8B-B14F-4D97-AF65-F5344CB8AC3E}">
        <p14:creationId xmlns:p14="http://schemas.microsoft.com/office/powerpoint/2010/main" val="13989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02394"/>
            <a:ext cx="3957638" cy="99417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Calibri" pitchFamily="34" charset="0"/>
                <a:ea typeface="微軟正黑體" pitchFamily="34" charset="-120"/>
              </a:rPr>
              <a:t>2018</a:t>
            </a:r>
            <a:r>
              <a:rPr lang="zh-HK" altLang="en-US" sz="3000" dirty="0">
                <a:latin typeface="Calibri" pitchFamily="34" charset="0"/>
                <a:ea typeface="微軟正黑體" pitchFamily="34" charset="-120"/>
              </a:rPr>
              <a:t>產品專題會</a:t>
            </a:r>
            <a:endParaRPr lang="en-US" sz="3000" dirty="0"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0593" y="13692"/>
            <a:ext cx="4579144" cy="326350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b="1" dirty="0">
                <a:solidFill>
                  <a:prstClr val="black"/>
                </a:solidFill>
                <a:latin typeface="Calibri" pitchFamily="34" charset="0"/>
                <a:ea typeface="微軟正黑體" pitchFamily="34" charset="-120"/>
              </a:rPr>
              <a:t>日期：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  <a:ea typeface="微軟正黑體" pitchFamily="34" charset="-120"/>
              </a:rPr>
              <a:t>6</a:t>
            </a:r>
            <a:r>
              <a:rPr lang="zh-TW" altLang="en-US" dirty="0">
                <a:solidFill>
                  <a:prstClr val="black"/>
                </a:solidFill>
                <a:latin typeface="Calibri" pitchFamily="34" charset="0"/>
                <a:ea typeface="微軟正黑體" pitchFamily="34" charset="-120"/>
              </a:rPr>
              <a:t>月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  <a:ea typeface="微軟正黑體" pitchFamily="34" charset="-120"/>
              </a:rPr>
              <a:t>30</a:t>
            </a:r>
            <a:r>
              <a:rPr lang="zh-TW" altLang="en-US" dirty="0">
                <a:solidFill>
                  <a:prstClr val="black"/>
                </a:solidFill>
                <a:latin typeface="Calibri" pitchFamily="34" charset="0"/>
                <a:ea typeface="微軟正黑體" pitchFamily="34" charset="-120"/>
              </a:rPr>
              <a:t>日－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  <a:ea typeface="微軟正黑體" pitchFamily="34" charset="-120"/>
              </a:rPr>
              <a:t>7</a:t>
            </a:r>
            <a:r>
              <a:rPr lang="zh-TW" altLang="en-US" dirty="0">
                <a:solidFill>
                  <a:prstClr val="black"/>
                </a:solidFill>
                <a:latin typeface="Calibri" pitchFamily="34" charset="0"/>
                <a:ea typeface="微軟正黑體" pitchFamily="34" charset="-120"/>
              </a:rPr>
              <a:t>月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  <a:ea typeface="微軟正黑體" pitchFamily="34" charset="-120"/>
              </a:rPr>
              <a:t>1</a:t>
            </a:r>
            <a:r>
              <a:rPr lang="zh-TW" altLang="en-US" dirty="0">
                <a:solidFill>
                  <a:prstClr val="black"/>
                </a:solidFill>
                <a:latin typeface="Calibri" pitchFamily="34" charset="0"/>
                <a:ea typeface="微軟正黑體" pitchFamily="34" charset="-120"/>
              </a:rPr>
              <a:t>日</a:t>
            </a:r>
            <a:endParaRPr lang="en-US" dirty="0">
              <a:solidFill>
                <a:prstClr val="black"/>
              </a:solidFill>
              <a:latin typeface="Calibri" pitchFamily="34" charset="0"/>
              <a:ea typeface="微軟正黑體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b="1" dirty="0">
                <a:solidFill>
                  <a:prstClr val="black"/>
                </a:solidFill>
                <a:latin typeface="Calibri" pitchFamily="34" charset="0"/>
                <a:ea typeface="微軟正黑體" pitchFamily="34" charset="-120"/>
              </a:rPr>
              <a:t>地址：</a:t>
            </a:r>
            <a:r>
              <a:rPr lang="zh-TW" altLang="en-US" dirty="0">
                <a:solidFill>
                  <a:prstClr val="black"/>
                </a:solidFill>
                <a:latin typeface="Calibri" pitchFamily="34" charset="0"/>
                <a:ea typeface="微軟正黑體" pitchFamily="34" charset="-120"/>
              </a:rPr>
              <a:t>香港新界沙田科學園</a:t>
            </a:r>
            <a:endParaRPr lang="en-US" dirty="0">
              <a:solidFill>
                <a:prstClr val="black"/>
              </a:solidFill>
              <a:latin typeface="Calibri" pitchFamily="34" charset="0"/>
              <a:ea typeface="微軟正黑體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b="1" dirty="0">
                <a:solidFill>
                  <a:prstClr val="black"/>
                </a:solidFill>
                <a:latin typeface="Calibri" pitchFamily="34" charset="0"/>
                <a:ea typeface="微軟正黑體" pitchFamily="34" charset="-120"/>
              </a:rPr>
              <a:t>票價：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  <a:ea typeface="微軟正黑體" pitchFamily="34" charset="-120"/>
              </a:rPr>
              <a:t>HK$1,360.00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b="1" dirty="0">
                <a:solidFill>
                  <a:prstClr val="black"/>
                </a:solidFill>
                <a:latin typeface="Calibri" pitchFamily="34" charset="0"/>
                <a:ea typeface="微軟正黑體" pitchFamily="34" charset="-120"/>
              </a:rPr>
              <a:t>代號：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  <a:ea typeface="微軟正黑體" pitchFamily="34" charset="-120"/>
              </a:rPr>
              <a:t>2188_HKGPS18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Calibri" pitchFamily="34" charset="0"/>
              <a:ea typeface="微軟正黑體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2"/>
          <a:stretch/>
        </p:blipFill>
        <p:spPr bwMode="auto">
          <a:xfrm>
            <a:off x="-285750" y="1285875"/>
            <a:ext cx="9657160" cy="407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20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vonnel\Downloads\iStock-480859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40"/>
            <a:ext cx="9144000" cy="30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tls weight lo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30" y="1463926"/>
            <a:ext cx="5166870" cy="1737360"/>
          </a:xfrm>
          <a:prstGeom prst="rect">
            <a:avLst/>
          </a:prstGeom>
          <a:noFill/>
          <a:effectLst>
            <a:glow rad="101600">
              <a:schemeClr val="accent3">
                <a:lumMod val="20000"/>
                <a:lumOff val="80000"/>
                <a:alpha val="6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685800" y="4293394"/>
            <a:ext cx="7772400" cy="640556"/>
          </a:xfrm>
          <a:prstGeom prst="rect">
            <a:avLst/>
          </a:prstGeom>
        </p:spPr>
        <p:txBody>
          <a:bodyPr lIns="91412" tIns="45706" rIns="91412" bIns="45706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altLang="en-US" sz="2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減重不是魔術，是有科學根據的！</a:t>
            </a:r>
          </a:p>
        </p:txBody>
      </p:sp>
    </p:spTree>
    <p:extLst>
      <p:ext uri="{BB962C8B-B14F-4D97-AF65-F5344CB8AC3E}">
        <p14:creationId xmlns:p14="http://schemas.microsoft.com/office/powerpoint/2010/main" val="169244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yvonnel\Downloads\iStock-664199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686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697230"/>
            <a:ext cx="3147183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971800" y="1200150"/>
            <a:ext cx="5486400" cy="2453640"/>
            <a:chOff x="2971800" y="1200150"/>
            <a:chExt cx="5486400" cy="2453640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2971800" y="1200150"/>
              <a:ext cx="5486400" cy="857250"/>
            </a:xfrm>
            <a:prstGeom prst="rect">
              <a:avLst/>
            </a:prstGeom>
            <a:scene3d>
              <a:camera prst="perspectiveLeft"/>
              <a:lightRig rig="threePt" dir="t"/>
            </a:scene3d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zh-HK" altLang="en-US" sz="3200" dirty="0">
                  <a:solidFill>
                    <a:srgbClr val="000000"/>
                  </a:solidFill>
                  <a:latin typeface="Calibri" pitchFamily="34" charset="0"/>
                  <a:ea typeface="微軟正黑體" panose="020B0604030504040204" pitchFamily="34" charset="-120"/>
                </a:rPr>
                <a:t>歡迎</a:t>
              </a:r>
              <a:r>
                <a:rPr lang="zh-HK" altLang="en-US" sz="2400" dirty="0">
                  <a:solidFill>
                    <a:srgbClr val="000000"/>
                  </a:solidFill>
                  <a:latin typeface="Calibri" pitchFamily="34" charset="0"/>
                  <a:ea typeface="微軟正黑體" panose="020B0604030504040204" pitchFamily="34" charset="-120"/>
                </a:rPr>
                <a:t> </a:t>
              </a:r>
            </a:p>
            <a:p>
              <a:r>
                <a:rPr lang="zh-HK" altLang="en-US" sz="2400" dirty="0">
                  <a:solidFill>
                    <a:srgbClr val="000000"/>
                  </a:solidFill>
                  <a:latin typeface="Calibri" pitchFamily="34" charset="0"/>
                  <a:ea typeface="微軟正黑體" panose="020B0604030504040204" pitchFamily="34" charset="-120"/>
                </a:rPr>
                <a:t>加入</a:t>
              </a:r>
              <a:r>
                <a:rPr lang="en-US" altLang="zh-HK" sz="2400" dirty="0">
                  <a:solidFill>
                    <a:srgbClr val="000000"/>
                  </a:solidFill>
                  <a:latin typeface="Calibri" pitchFamily="34" charset="0"/>
                  <a:ea typeface="微軟正黑體" panose="020B0604030504040204" pitchFamily="34" charset="-120"/>
                </a:rPr>
                <a:t>TLS</a:t>
              </a:r>
              <a:r>
                <a:rPr lang="en-US" altLang="zh-HK" sz="2400" baseline="30000" dirty="0">
                  <a:solidFill>
                    <a:srgbClr val="000000"/>
                  </a:solidFill>
                  <a:latin typeface="Calibri" pitchFamily="34" charset="0"/>
                  <a:ea typeface="微軟正黑體" panose="020B0604030504040204" pitchFamily="34" charset="-120"/>
                </a:rPr>
                <a:t>®</a:t>
              </a:r>
              <a:r>
                <a:rPr lang="zh-HK" altLang="en-US" sz="2400" dirty="0">
                  <a:solidFill>
                    <a:srgbClr val="000000"/>
                  </a:solidFill>
                  <a:latin typeface="Calibri" pitchFamily="34" charset="0"/>
                  <a:ea typeface="微軟正黑體" panose="020B0604030504040204" pitchFamily="34" charset="-120"/>
                </a:rPr>
                <a:t>大家庭</a:t>
              </a:r>
              <a:r>
                <a:rPr lang="en-US" altLang="zh-HK" sz="2400" dirty="0">
                  <a:solidFill>
                    <a:srgbClr val="000000"/>
                  </a:solidFill>
                  <a:latin typeface="Calibri" pitchFamily="34" charset="0"/>
                  <a:ea typeface="微軟正黑體" panose="020B0604030504040204" pitchFamily="34" charset="-120"/>
                </a:rPr>
                <a:t>…</a:t>
              </a:r>
            </a:p>
          </p:txBody>
        </p:sp>
        <p:pic>
          <p:nvPicPr>
            <p:cNvPr id="5" name="Picture 2" descr="T:\TLS\TLS IMAGES\USA\TLS Family\TLS-US-family-shot-with-health-guide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60368" y="2190750"/>
              <a:ext cx="2873832" cy="146304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perspectiveHeroicExtremeLeftFacing">
                <a:rot lat="21128834" lon="1238759" rev="21304328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8382001" y="4749287"/>
            <a:ext cx="301256" cy="276984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defTabSz="914085"/>
            <a:r>
              <a:rPr lang="en-US" altLang="zh-HK" sz="1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604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507" y="-19050"/>
            <a:ext cx="9153652" cy="51625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53841" y="1656958"/>
            <a:ext cx="4770119" cy="2677632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pPr marL="342900" indent="-342900" defTabSz="914130">
              <a:buFont typeface="Arial" pitchFamily="34" charset="0"/>
              <a:buChar char="•"/>
            </a:pPr>
            <a:r>
              <a:rPr lang="zh-HK" altLang="en-US" sz="2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促進健康的體重管理</a:t>
            </a:r>
          </a:p>
          <a:p>
            <a:pPr marL="342900" indent="-342900" defTabSz="914130">
              <a:buFont typeface="Arial" pitchFamily="34" charset="0"/>
              <a:buChar char="•"/>
            </a:pPr>
            <a:r>
              <a:rPr lang="zh-HK" altLang="en-US" sz="2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有助減少體脂肪</a:t>
            </a:r>
          </a:p>
          <a:p>
            <a:pPr marL="342900" indent="-342900" defTabSz="914130">
              <a:buFont typeface="Arial" pitchFamily="34" charset="0"/>
              <a:buChar char="•"/>
            </a:pPr>
            <a:r>
              <a:rPr lang="zh-HK" altLang="en-US" sz="2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幫助並支援減重</a:t>
            </a:r>
          </a:p>
          <a:p>
            <a:pPr marL="342900" indent="-342900" defTabSz="914130">
              <a:buFont typeface="Arial" pitchFamily="34" charset="0"/>
              <a:buChar char="•"/>
            </a:pPr>
            <a:r>
              <a:rPr lang="zh-HK" altLang="en-US" sz="2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多功能的方法，有效促進減重效果</a:t>
            </a:r>
          </a:p>
          <a:p>
            <a:pPr marL="342900" indent="-342900" defTabSz="914130">
              <a:buFont typeface="Arial" pitchFamily="34" charset="0"/>
              <a:buChar char="•"/>
            </a:pPr>
            <a:r>
              <a:rPr lang="zh-HK" altLang="en-US" sz="2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對於習慣飲用含咖啡因飲品，或想要攝取少量咖啡因的人來說是極佳的選擇</a:t>
            </a:r>
          </a:p>
          <a:p>
            <a:pPr marL="342900" indent="-342900" defTabSz="914130">
              <a:buFont typeface="Arial" pitchFamily="34" charset="0"/>
              <a:buChar char="•"/>
            </a:pPr>
            <a:endParaRPr lang="en-US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Picture 2" descr="H:\PowerPoint\PRODUCT SYMPOSIUM - 2017\trim_box_p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3" y="1628897"/>
            <a:ext cx="3348068" cy="28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9652" y="0"/>
            <a:ext cx="9153652" cy="1352550"/>
          </a:xfrm>
          <a:prstGeom prst="rect">
            <a:avLst/>
          </a:prstGeom>
          <a:solidFill>
            <a:schemeClr val="bg1">
              <a:alpha val="78000"/>
            </a:schemeClr>
          </a:solidFill>
          <a:ln w="31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spcCol="0" rtlCol="0" anchor="ctr"/>
          <a:lstStyle/>
          <a:p>
            <a:pPr algn="ctr" defTabSz="914130"/>
            <a:endParaRPr 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123652"/>
            <a:ext cx="1144431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4660" y="306532"/>
            <a:ext cx="3154680" cy="1046018"/>
          </a:xfrm>
          <a:prstGeom prst="rect">
            <a:avLst/>
          </a:prstGeom>
          <a:effectLst/>
        </p:spPr>
      </p:pic>
      <p:sp>
        <p:nvSpPr>
          <p:cNvPr id="12" name="TextBox 11"/>
          <p:cNvSpPr txBox="1"/>
          <p:nvPr/>
        </p:nvSpPr>
        <p:spPr>
          <a:xfrm>
            <a:off x="304803" y="4720538"/>
            <a:ext cx="8747757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15" fontAlgn="base"/>
            <a:r>
              <a:rPr lang="en-US" altLang="zh-HK" sz="1100" dirty="0" err="1">
                <a:solidFill>
                  <a:srgbClr val="000000"/>
                </a:solidFill>
                <a:ea typeface="微軟正黑體" panose="020B0604030504040204" pitchFamily="34" charset="-120"/>
              </a:rPr>
              <a:t>WellTrim</a:t>
            </a:r>
            <a:r>
              <a:rPr lang="en-US" sz="1100" i="1" dirty="0" err="1">
                <a:solidFill>
                  <a:prstClr val="black"/>
                </a:solidFill>
                <a:cs typeface="Seravek"/>
              </a:rPr>
              <a:t>®</a:t>
            </a:r>
            <a:r>
              <a:rPr lang="en-US" altLang="zh-HK" sz="1100" dirty="0" err="1">
                <a:solidFill>
                  <a:srgbClr val="000000"/>
                </a:solidFill>
                <a:ea typeface="微軟正黑體" panose="020B0604030504040204" pitchFamily="34" charset="-120"/>
              </a:rPr>
              <a:t>iG</a:t>
            </a:r>
            <a:r>
              <a:rPr lang="zh-HK" altLang="en-US" sz="1100" dirty="0">
                <a:solidFill>
                  <a:srgbClr val="000000"/>
                </a:solidFill>
                <a:ea typeface="微軟正黑體" panose="020B0604030504040204" pitchFamily="34" charset="-120"/>
              </a:rPr>
              <a:t>為</a:t>
            </a:r>
            <a:r>
              <a:rPr lang="en-US" altLang="zh-HK" sz="1100" dirty="0">
                <a:solidFill>
                  <a:srgbClr val="000000"/>
                </a:solidFill>
                <a:ea typeface="微軟正黑體" panose="020B0604030504040204" pitchFamily="34" charset="-120"/>
              </a:rPr>
              <a:t>Icon Group, LLC</a:t>
            </a:r>
            <a:r>
              <a:rPr lang="zh-HK" altLang="en-US" sz="1100" dirty="0">
                <a:solidFill>
                  <a:srgbClr val="000000"/>
                </a:solidFill>
                <a:ea typeface="微軟正黑體" panose="020B0604030504040204" pitchFamily="34" charset="-120"/>
              </a:rPr>
              <a:t>的註冊商標。</a:t>
            </a:r>
          </a:p>
          <a:p>
            <a:pPr defTabSz="685715" fontAlgn="base"/>
            <a:r>
              <a:rPr lang="en-US" altLang="zh-HK" sz="1100" dirty="0">
                <a:solidFill>
                  <a:srgbClr val="000000"/>
                </a:solidFill>
                <a:ea typeface="微軟正黑體" panose="020B0604030504040204" pitchFamily="34" charset="-120"/>
              </a:rPr>
              <a:t>IGOB131</a:t>
            </a:r>
            <a:r>
              <a:rPr lang="en-US" sz="1100" i="1" dirty="0">
                <a:solidFill>
                  <a:prstClr val="black"/>
                </a:solidFill>
                <a:cs typeface="Seravek"/>
              </a:rPr>
              <a:t>®</a:t>
            </a:r>
            <a:r>
              <a:rPr lang="zh-HK" altLang="en-US" sz="1100" dirty="0">
                <a:solidFill>
                  <a:srgbClr val="000000"/>
                </a:solidFill>
                <a:ea typeface="微軟正黑體" panose="020B0604030504040204" pitchFamily="34" charset="-120"/>
              </a:rPr>
              <a:t>為</a:t>
            </a:r>
            <a:r>
              <a:rPr lang="en-US" altLang="zh-HK" sz="1100" dirty="0">
                <a:solidFill>
                  <a:srgbClr val="000000"/>
                </a:solidFill>
                <a:ea typeface="微軟正黑體" panose="020B0604030504040204" pitchFamily="34" charset="-120"/>
              </a:rPr>
              <a:t>Gateway Health Alliances, Inc.</a:t>
            </a:r>
            <a:r>
              <a:rPr lang="zh-HK" altLang="en-US" sz="1100" dirty="0">
                <a:solidFill>
                  <a:srgbClr val="000000"/>
                </a:solidFill>
                <a:ea typeface="微軟正黑體" panose="020B0604030504040204" pitchFamily="34" charset="-120"/>
              </a:rPr>
              <a:t>的註冊商標，受到美國專利法保護，專利號碼</a:t>
            </a:r>
            <a:r>
              <a:rPr lang="en-US" altLang="zh-HK" sz="1100" dirty="0">
                <a:solidFill>
                  <a:srgbClr val="000000"/>
                </a:solidFill>
                <a:ea typeface="微軟正黑體" panose="020B0604030504040204" pitchFamily="34" charset="-120"/>
              </a:rPr>
              <a:t>7,537,790</a:t>
            </a:r>
            <a:r>
              <a:rPr lang="zh-HK" altLang="en-US" sz="1100" dirty="0">
                <a:solidFill>
                  <a:srgbClr val="000000"/>
                </a:solidFill>
                <a:ea typeface="微軟正黑體" panose="020B0604030504040204" pitchFamily="34" charset="-120"/>
              </a:rPr>
              <a:t>。</a:t>
            </a:r>
          </a:p>
          <a:p>
            <a:pPr defTabSz="685715"/>
            <a:endParaRPr lang="en-US" sz="110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65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507" y="-19050"/>
            <a:ext cx="9153652" cy="51625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53841" y="1496373"/>
            <a:ext cx="4770119" cy="3647128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pPr defTabSz="914130"/>
            <a:r>
              <a:rPr lang="zh-HK" altLang="en-US" sz="2100" dirty="0">
                <a:solidFill>
                  <a:srgbClr val="000000"/>
                </a:solidFill>
                <a:ea typeface="微軟正黑體" panose="020B0604030504040204" pitchFamily="34" charset="-120"/>
              </a:rPr>
              <a:t>成分：</a:t>
            </a:r>
          </a:p>
          <a:p>
            <a:pPr marL="342900" indent="-342900" defTabSz="914130">
              <a:buFont typeface="Arial" pitchFamily="34" charset="0"/>
              <a:buChar char="•"/>
            </a:pPr>
            <a:r>
              <a:rPr lang="zh-HK" altLang="en-US" sz="2100" dirty="0">
                <a:solidFill>
                  <a:srgbClr val="000000"/>
                </a:solidFill>
                <a:ea typeface="微軟正黑體" panose="020B0604030504040204" pitchFamily="34" charset="-120"/>
              </a:rPr>
              <a:t>紅茶萃取物－</a:t>
            </a:r>
            <a:r>
              <a:rPr lang="en-US" altLang="zh-HK" sz="2100" dirty="0">
                <a:solidFill>
                  <a:srgbClr val="000000"/>
                </a:solidFill>
                <a:ea typeface="微軟正黑體" panose="020B0604030504040204" pitchFamily="34" charset="-120"/>
              </a:rPr>
              <a:t>700</a:t>
            </a:r>
            <a:r>
              <a:rPr lang="zh-HK" altLang="en-US" sz="2100" dirty="0">
                <a:solidFill>
                  <a:srgbClr val="000000"/>
                </a:solidFill>
                <a:ea typeface="微軟正黑體" panose="020B0604030504040204" pitchFamily="34" charset="-120"/>
              </a:rPr>
              <a:t>毫克</a:t>
            </a:r>
          </a:p>
          <a:p>
            <a:pPr marL="342900" indent="-342900" defTabSz="914130">
              <a:buFont typeface="Arial" pitchFamily="34" charset="0"/>
              <a:buChar char="•"/>
            </a:pPr>
            <a:r>
              <a:rPr lang="en-US" altLang="zh-HK" sz="2100" dirty="0" err="1">
                <a:solidFill>
                  <a:prstClr val="black"/>
                </a:solidFill>
                <a:ea typeface="微軟正黑體" panose="020B0604030504040204" pitchFamily="34" charset="-120"/>
              </a:rPr>
              <a:t>WellTrim</a:t>
            </a:r>
            <a:r>
              <a:rPr lang="en-US" sz="2100" i="1" dirty="0">
                <a:solidFill>
                  <a:prstClr val="black"/>
                </a:solidFill>
                <a:cs typeface="Seravek"/>
              </a:rPr>
              <a:t> ® </a:t>
            </a:r>
            <a:r>
              <a:rPr lang="en-US" altLang="zh-HK" sz="2100" dirty="0" err="1">
                <a:solidFill>
                  <a:prstClr val="black"/>
                </a:solidFill>
                <a:ea typeface="微軟正黑體" panose="020B0604030504040204" pitchFamily="34" charset="-120"/>
              </a:rPr>
              <a:t>iG</a:t>
            </a:r>
            <a:r>
              <a:rPr lang="en-US" altLang="zh-HK" sz="2100" dirty="0">
                <a:solidFill>
                  <a:prstClr val="black"/>
                </a:solidFill>
                <a:ea typeface="微軟正黑體" panose="020B0604030504040204" pitchFamily="34" charset="-120"/>
              </a:rPr>
              <a:t> (IGOB131</a:t>
            </a:r>
            <a:r>
              <a:rPr lang="en-US" sz="2100" i="1" dirty="0">
                <a:solidFill>
                  <a:prstClr val="black"/>
                </a:solidFill>
                <a:cs typeface="Seravek"/>
              </a:rPr>
              <a:t>®</a:t>
            </a:r>
            <a:r>
              <a:rPr lang="en-US" altLang="zh-HK" sz="2100" dirty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r>
              <a:rPr lang="zh-HK" altLang="en-US" sz="2100" dirty="0">
                <a:solidFill>
                  <a:srgbClr val="000000"/>
                </a:solidFill>
                <a:ea typeface="微軟正黑體" panose="020B0604030504040204" pitchFamily="34" charset="-120"/>
              </a:rPr>
              <a:t>非洲芒果（野生芒果）籽萃取物－</a:t>
            </a:r>
            <a:r>
              <a:rPr lang="en-US" altLang="zh-HK" sz="2100" dirty="0">
                <a:solidFill>
                  <a:srgbClr val="000000"/>
                </a:solidFill>
                <a:ea typeface="微軟正黑體" panose="020B0604030504040204" pitchFamily="34" charset="-120"/>
              </a:rPr>
              <a:t>300</a:t>
            </a:r>
            <a:r>
              <a:rPr lang="zh-HK" altLang="en-US" sz="2100" dirty="0">
                <a:solidFill>
                  <a:srgbClr val="000000"/>
                </a:solidFill>
                <a:ea typeface="微軟正黑體" panose="020B0604030504040204" pitchFamily="34" charset="-120"/>
              </a:rPr>
              <a:t>毫克</a:t>
            </a:r>
          </a:p>
          <a:p>
            <a:pPr defTabSz="914130"/>
            <a:endParaRPr lang="en-US" sz="2100" dirty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defTabSz="914130"/>
            <a:r>
              <a:rPr lang="zh-HK" altLang="en-US" sz="2100" dirty="0">
                <a:solidFill>
                  <a:srgbClr val="000000"/>
                </a:solidFill>
                <a:ea typeface="微軟正黑體" panose="020B0604030504040204" pitchFamily="34" charset="-120"/>
              </a:rPr>
              <a:t>用法：</a:t>
            </a:r>
          </a:p>
          <a:p>
            <a:pPr marL="342900" indent="-342900" defTabSz="914130">
              <a:buFont typeface="Arial" pitchFamily="34" charset="0"/>
              <a:buChar char="•"/>
            </a:pPr>
            <a:r>
              <a:rPr lang="zh-HK" altLang="en-US" sz="2100" dirty="0">
                <a:solidFill>
                  <a:srgbClr val="000000"/>
                </a:solidFill>
                <a:ea typeface="微軟正黑體" panose="020B0604030504040204" pitchFamily="34" charset="-120"/>
              </a:rPr>
              <a:t>將一包份量加入</a:t>
            </a:r>
            <a:r>
              <a:rPr lang="en-US" altLang="zh-HK" sz="2100" dirty="0">
                <a:solidFill>
                  <a:srgbClr val="000000"/>
                </a:solidFill>
                <a:ea typeface="微軟正黑體" panose="020B0604030504040204" pitchFamily="34" charset="-120"/>
              </a:rPr>
              <a:t>6</a:t>
            </a:r>
            <a:r>
              <a:rPr lang="zh-HK" altLang="en-US" sz="2100" dirty="0">
                <a:solidFill>
                  <a:srgbClr val="000000"/>
                </a:solidFill>
                <a:ea typeface="微軟正黑體" panose="020B0604030504040204" pitchFamily="34" charset="-120"/>
              </a:rPr>
              <a:t>安士的水中，拌勻。熱水或冷水均可。建議於餐前</a:t>
            </a:r>
            <a:r>
              <a:rPr lang="en-US" altLang="zh-HK" sz="2100" dirty="0">
                <a:solidFill>
                  <a:srgbClr val="000000"/>
                </a:solidFill>
                <a:ea typeface="微軟正黑體" panose="020B0604030504040204" pitchFamily="34" charset="-120"/>
              </a:rPr>
              <a:t>30-60</a:t>
            </a:r>
            <a:r>
              <a:rPr lang="zh-HK" altLang="en-US" sz="2100" dirty="0">
                <a:solidFill>
                  <a:srgbClr val="000000"/>
                </a:solidFill>
                <a:ea typeface="微軟正黑體" panose="020B0604030504040204" pitchFamily="34" charset="-120"/>
              </a:rPr>
              <a:t>分鐘飲用，以獲得最佳效果（亦可於其他時候飲用）。</a:t>
            </a:r>
          </a:p>
          <a:p>
            <a:pPr marL="342900" indent="-342900" defTabSz="914130">
              <a:buFont typeface="Arial" pitchFamily="34" charset="0"/>
              <a:buChar char="•"/>
            </a:pPr>
            <a:endParaRPr lang="en-US" sz="210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652" y="0"/>
            <a:ext cx="9153652" cy="1352550"/>
          </a:xfrm>
          <a:prstGeom prst="rect">
            <a:avLst/>
          </a:prstGeom>
          <a:solidFill>
            <a:schemeClr val="bg1">
              <a:alpha val="78000"/>
            </a:schemeClr>
          </a:solidFill>
          <a:ln w="31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spcCol="0" rtlCol="0" anchor="ctr"/>
          <a:lstStyle/>
          <a:p>
            <a:pPr algn="ctr" defTabSz="914130"/>
            <a:endParaRPr 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123652"/>
            <a:ext cx="1144431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3" y="4720538"/>
            <a:ext cx="8747757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15" fontAlgn="base"/>
            <a:r>
              <a:rPr lang="en-US" altLang="zh-HK" sz="1100" dirty="0" err="1">
                <a:solidFill>
                  <a:srgbClr val="000000"/>
                </a:solidFill>
                <a:ea typeface="微軟正黑體" panose="020B0604030504040204" pitchFamily="34" charset="-120"/>
              </a:rPr>
              <a:t>WellTrim</a:t>
            </a:r>
            <a:r>
              <a:rPr lang="en-US" sz="1100" i="1" dirty="0" err="1">
                <a:solidFill>
                  <a:prstClr val="black"/>
                </a:solidFill>
                <a:cs typeface="Seravek"/>
              </a:rPr>
              <a:t>®</a:t>
            </a:r>
            <a:r>
              <a:rPr lang="en-US" altLang="zh-HK" sz="1100" dirty="0" err="1">
                <a:solidFill>
                  <a:srgbClr val="000000"/>
                </a:solidFill>
                <a:ea typeface="微軟正黑體" panose="020B0604030504040204" pitchFamily="34" charset="-120"/>
              </a:rPr>
              <a:t>iG</a:t>
            </a:r>
            <a:r>
              <a:rPr lang="zh-HK" altLang="en-US" sz="1100" dirty="0">
                <a:solidFill>
                  <a:srgbClr val="000000"/>
                </a:solidFill>
                <a:ea typeface="微軟正黑體" panose="020B0604030504040204" pitchFamily="34" charset="-120"/>
              </a:rPr>
              <a:t>為</a:t>
            </a:r>
            <a:r>
              <a:rPr lang="en-US" altLang="zh-HK" sz="1100" dirty="0">
                <a:solidFill>
                  <a:srgbClr val="000000"/>
                </a:solidFill>
                <a:ea typeface="微軟正黑體" panose="020B0604030504040204" pitchFamily="34" charset="-120"/>
              </a:rPr>
              <a:t>Icon Group, LLC</a:t>
            </a:r>
            <a:r>
              <a:rPr lang="zh-HK" altLang="en-US" sz="1100" dirty="0">
                <a:solidFill>
                  <a:srgbClr val="000000"/>
                </a:solidFill>
                <a:ea typeface="微軟正黑體" panose="020B0604030504040204" pitchFamily="34" charset="-120"/>
              </a:rPr>
              <a:t>的註冊商標。</a:t>
            </a:r>
          </a:p>
          <a:p>
            <a:pPr defTabSz="685715" fontAlgn="base"/>
            <a:r>
              <a:rPr lang="en-US" altLang="zh-HK" sz="1100" dirty="0">
                <a:solidFill>
                  <a:srgbClr val="000000"/>
                </a:solidFill>
                <a:ea typeface="微軟正黑體" panose="020B0604030504040204" pitchFamily="34" charset="-120"/>
              </a:rPr>
              <a:t>IGOB131</a:t>
            </a:r>
            <a:r>
              <a:rPr lang="en-US" sz="1100" i="1" dirty="0">
                <a:solidFill>
                  <a:prstClr val="black"/>
                </a:solidFill>
                <a:cs typeface="Seravek"/>
              </a:rPr>
              <a:t>®</a:t>
            </a:r>
            <a:r>
              <a:rPr lang="zh-HK" altLang="en-US" sz="1100" dirty="0">
                <a:solidFill>
                  <a:srgbClr val="000000"/>
                </a:solidFill>
                <a:ea typeface="微軟正黑體" panose="020B0604030504040204" pitchFamily="34" charset="-120"/>
              </a:rPr>
              <a:t>為</a:t>
            </a:r>
            <a:r>
              <a:rPr lang="en-US" altLang="zh-HK" sz="1100" dirty="0">
                <a:solidFill>
                  <a:srgbClr val="000000"/>
                </a:solidFill>
                <a:ea typeface="微軟正黑體" panose="020B0604030504040204" pitchFamily="34" charset="-120"/>
              </a:rPr>
              <a:t>Gateway Health Alliances, Inc.</a:t>
            </a:r>
            <a:r>
              <a:rPr lang="zh-HK" altLang="en-US" sz="1100" dirty="0">
                <a:solidFill>
                  <a:srgbClr val="000000"/>
                </a:solidFill>
                <a:ea typeface="微軟正黑體" panose="020B0604030504040204" pitchFamily="34" charset="-120"/>
              </a:rPr>
              <a:t>的註冊商標，受到美國專利法保護，專利號碼</a:t>
            </a:r>
            <a:r>
              <a:rPr lang="en-US" altLang="zh-HK" sz="1100" dirty="0">
                <a:solidFill>
                  <a:srgbClr val="000000"/>
                </a:solidFill>
                <a:ea typeface="微軟正黑體" panose="020B0604030504040204" pitchFamily="34" charset="-120"/>
              </a:rPr>
              <a:t>7,537,790</a:t>
            </a:r>
            <a:r>
              <a:rPr lang="zh-HK" altLang="en-US" sz="1100" dirty="0">
                <a:solidFill>
                  <a:srgbClr val="000000"/>
                </a:solidFill>
                <a:ea typeface="微軟正黑體" panose="020B0604030504040204" pitchFamily="34" charset="-120"/>
              </a:rPr>
              <a:t>。</a:t>
            </a:r>
          </a:p>
          <a:p>
            <a:pPr defTabSz="685715"/>
            <a:endParaRPr lang="en-US" sz="110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11" name="Picture 2" descr="H:\PowerPoint\PRODUCT SYMPOSIUM - 2017\trim_box_pa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3" y="1628897"/>
            <a:ext cx="3348068" cy="28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4660" y="306532"/>
            <a:ext cx="3154680" cy="104601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8895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507" y="-19050"/>
            <a:ext cx="9153652" cy="51625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402" y="-35516"/>
            <a:ext cx="5797991" cy="517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42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507" y="-19050"/>
            <a:ext cx="9153652" cy="51625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20072" y="2427735"/>
            <a:ext cx="2952328" cy="1569646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algn="ctr" defTabSz="685715"/>
            <a:r>
              <a:rPr lang="zh-HK" altLang="en-US" sz="2400" dirty="0">
                <a:solidFill>
                  <a:srgbClr val="000000"/>
                </a:solidFill>
                <a:ea typeface="微軟正黑體" pitchFamily="34" charset="-120"/>
              </a:rPr>
              <a:t>代號：</a:t>
            </a:r>
            <a:r>
              <a:rPr lang="en-US" altLang="zh-HK" sz="2400" dirty="0">
                <a:solidFill>
                  <a:srgbClr val="000000"/>
                </a:solidFill>
                <a:ea typeface="微軟正黑體" pitchFamily="34" charset="-120"/>
              </a:rPr>
              <a:t>HK6610</a:t>
            </a:r>
            <a:r>
              <a:rPr lang="en" sz="2400" dirty="0">
                <a:solidFill>
                  <a:prstClr val="black"/>
                </a:solidFill>
                <a:ea typeface="微軟正黑體" pitchFamily="34" charset="-120"/>
              </a:rPr>
              <a:t/>
            </a:r>
            <a:br>
              <a:rPr lang="en" sz="2400" dirty="0">
                <a:solidFill>
                  <a:prstClr val="black"/>
                </a:solidFill>
                <a:ea typeface="微軟正黑體" pitchFamily="34" charset="-120"/>
              </a:rPr>
            </a:br>
            <a:r>
              <a:rPr lang="en-US" altLang="zh-HK" sz="2400" dirty="0">
                <a:solidFill>
                  <a:srgbClr val="000000"/>
                </a:solidFill>
                <a:ea typeface="微軟正黑體" pitchFamily="34" charset="-120"/>
              </a:rPr>
              <a:t>UC: HK$243.00</a:t>
            </a:r>
            <a:r>
              <a:rPr lang="en" sz="2400" dirty="0">
                <a:solidFill>
                  <a:prstClr val="black"/>
                </a:solidFill>
                <a:ea typeface="微軟正黑體" pitchFamily="34" charset="-120"/>
              </a:rPr>
              <a:t/>
            </a:r>
            <a:br>
              <a:rPr lang="en" sz="2400" dirty="0">
                <a:solidFill>
                  <a:prstClr val="black"/>
                </a:solidFill>
                <a:ea typeface="微軟正黑體" pitchFamily="34" charset="-120"/>
              </a:rPr>
            </a:br>
            <a:r>
              <a:rPr lang="en-US" altLang="zh-HK" sz="2400" dirty="0">
                <a:solidFill>
                  <a:srgbClr val="000000"/>
                </a:solidFill>
                <a:ea typeface="微軟正黑體" pitchFamily="34" charset="-120"/>
              </a:rPr>
              <a:t>SR: HK$341.00</a:t>
            </a:r>
            <a:r>
              <a:rPr lang="en" sz="2400" dirty="0">
                <a:solidFill>
                  <a:prstClr val="black"/>
                </a:solidFill>
                <a:ea typeface="微軟正黑體" pitchFamily="34" charset="-120"/>
              </a:rPr>
              <a:t/>
            </a:r>
            <a:br>
              <a:rPr lang="en" sz="2400" dirty="0">
                <a:solidFill>
                  <a:prstClr val="black"/>
                </a:solidFill>
                <a:ea typeface="微軟正黑體" pitchFamily="34" charset="-120"/>
              </a:rPr>
            </a:br>
            <a:r>
              <a:rPr lang="en-US" altLang="zh-HK" sz="2400" dirty="0">
                <a:solidFill>
                  <a:srgbClr val="000000"/>
                </a:solidFill>
                <a:ea typeface="微軟正黑體" pitchFamily="34" charset="-120"/>
              </a:rPr>
              <a:t>BV: 20</a:t>
            </a:r>
          </a:p>
        </p:txBody>
      </p:sp>
      <p:pic>
        <p:nvPicPr>
          <p:cNvPr id="10" name="Picture 2" descr="H:\PowerPoint\PRODUCT SYMPOSIUM - 2017\trim_box_p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8" y="1352550"/>
            <a:ext cx="430273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9652" y="0"/>
            <a:ext cx="9153652" cy="1352550"/>
          </a:xfrm>
          <a:prstGeom prst="rect">
            <a:avLst/>
          </a:prstGeom>
          <a:solidFill>
            <a:schemeClr val="bg1">
              <a:alpha val="78000"/>
            </a:schemeClr>
          </a:solidFill>
          <a:ln w="31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4660" y="306532"/>
            <a:ext cx="3154680" cy="1046018"/>
          </a:xfrm>
          <a:prstGeom prst="rect">
            <a:avLst/>
          </a:prstGeom>
          <a:effectLst/>
        </p:spPr>
      </p:pic>
      <p:pic>
        <p:nvPicPr>
          <p:cNvPr id="15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123652"/>
            <a:ext cx="1144431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:\All Brands\TLS Weight Loss Solution\Trim Tea\HASA\TLS-HK-60819-TLS-Trim-Tea-HASA-Chart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93" y="1905250"/>
            <a:ext cx="7029450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51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3600" dirty="0">
                <a:solidFill>
                  <a:prstClr val="white"/>
                </a:solidFill>
                <a:latin typeface="Calibri" pitchFamily="34" charset="0"/>
                <a:ea typeface="微軟正黑體" pitchFamily="34" charset="-120"/>
              </a:rPr>
              <a:t>懷孕期間營養需求</a:t>
            </a:r>
            <a:endParaRPr lang="en-US" sz="3600" dirty="0">
              <a:solidFill>
                <a:prstClr val="white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熱量：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懷孕初期－沒有變化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懷孕中期－每天增加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280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千卡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懷孕後期－每天增加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475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千卡</a:t>
            </a:r>
            <a:endParaRPr lang="en-US" sz="2700" dirty="0">
              <a:solidFill>
                <a:prstClr val="white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051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507" y="-19050"/>
            <a:ext cx="9153652" cy="51625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8" y="828675"/>
            <a:ext cx="3507581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9348" y="4214812"/>
            <a:ext cx="3507581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15"/>
            <a:r>
              <a:rPr lang="en-US" sz="800" dirty="0">
                <a:solidFill>
                  <a:prstClr val="black"/>
                </a:solidFill>
              </a:rPr>
              <a:t>https://www.sundaykiss.com/%E5%81%A5%E5%BA%B7/%E8%84%82%E8%82%AA%E8%82%9D-%E7%87%9F%E9%A4%8A%E5%B8%AB-%E5%BC%B5%E6%95%AC%E8%BB%92-ctl03/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42875"/>
            <a:ext cx="4250531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00575" y="4875855"/>
            <a:ext cx="3729038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15"/>
            <a:r>
              <a:rPr lang="en-US" sz="800" dirty="0">
                <a:solidFill>
                  <a:prstClr val="black"/>
                </a:solidFill>
              </a:rPr>
              <a:t>https://topick.hket.com/article/2024727/?r=mcsdfb</a:t>
            </a:r>
          </a:p>
        </p:txBody>
      </p:sp>
    </p:spTree>
    <p:extLst>
      <p:ext uri="{BB962C8B-B14F-4D97-AF65-F5344CB8AC3E}">
        <p14:creationId xmlns:p14="http://schemas.microsoft.com/office/powerpoint/2010/main" val="88608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507" y="-19050"/>
            <a:ext cx="9153652" cy="5162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9652" y="0"/>
            <a:ext cx="9153652" cy="1352550"/>
          </a:xfrm>
          <a:prstGeom prst="rect">
            <a:avLst/>
          </a:prstGeom>
          <a:solidFill>
            <a:schemeClr val="bg1">
              <a:alpha val="78000"/>
            </a:schemeClr>
          </a:solidFill>
          <a:ln w="31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spcCol="0" rtlCol="0" anchor="ctr"/>
          <a:lstStyle/>
          <a:p>
            <a:pPr algn="ctr" defTabSz="914130"/>
            <a:endParaRPr lang="en-US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1616" y="306532"/>
            <a:ext cx="3154680" cy="1046018"/>
          </a:xfrm>
          <a:prstGeom prst="rect">
            <a:avLst/>
          </a:prstGeom>
          <a:effectLst/>
        </p:spPr>
      </p:pic>
      <p:pic>
        <p:nvPicPr>
          <p:cNvPr id="4098" name="Picture 2" descr="C:\Users\emmyy\Downloads\WhatsApp Image 2018-05-02 at 19.13.18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" r="9588" b="3641"/>
          <a:stretch/>
        </p:blipFill>
        <p:spPr bwMode="auto">
          <a:xfrm>
            <a:off x="362680" y="1481251"/>
            <a:ext cx="2522765" cy="34479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317145" y="238679"/>
            <a:ext cx="51366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715"/>
            <a:r>
              <a:rPr lang="en-US" sz="3000" dirty="0">
                <a:solidFill>
                  <a:prstClr val="black"/>
                </a:solidFill>
              </a:rPr>
              <a:t>CHRISTINA LI</a:t>
            </a:r>
          </a:p>
          <a:p>
            <a:pPr algn="ctr" defTabSz="685715"/>
            <a:r>
              <a:rPr lang="zh-TW" altLang="en-US" sz="3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使用一個月</a:t>
            </a:r>
            <a:endParaRPr lang="en-US" sz="30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Picture 3" descr="C:\Users\emmyy\Downloads\WhatsApp Image 2018-05-03 at 18.44.56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8" b="10000"/>
          <a:stretch/>
        </p:blipFill>
        <p:spPr bwMode="auto">
          <a:xfrm>
            <a:off x="3256212" y="1488395"/>
            <a:ext cx="2523640" cy="34479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5" name="Picture 2" descr="C:\Users\emmyy\Downloads\WhatsApp Image 2018-05-03 at 18.46.05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7"/>
          <a:stretch/>
        </p:blipFill>
        <p:spPr bwMode="auto">
          <a:xfrm>
            <a:off x="6224918" y="1495538"/>
            <a:ext cx="2506413" cy="34479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4" name="Rectangle 3"/>
          <p:cNvSpPr/>
          <p:nvPr/>
        </p:nvSpPr>
        <p:spPr>
          <a:xfrm>
            <a:off x="4229100" y="2800350"/>
            <a:ext cx="571500" cy="51435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92374" y="2793206"/>
            <a:ext cx="571500" cy="51435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86225" y="1605948"/>
            <a:ext cx="1121569" cy="2885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15"/>
            <a:r>
              <a:rPr lang="en-US" sz="1400" dirty="0">
                <a:solidFill>
                  <a:prstClr val="black"/>
                </a:solidFill>
              </a:rPr>
              <a:t>2018/04/02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72313" y="1605948"/>
            <a:ext cx="1121569" cy="2885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15"/>
            <a:r>
              <a:rPr lang="en-US" sz="1400" dirty="0">
                <a:solidFill>
                  <a:prstClr val="black"/>
                </a:solidFill>
              </a:rPr>
              <a:t>2018/04/29</a:t>
            </a:r>
          </a:p>
        </p:txBody>
      </p:sp>
    </p:spTree>
    <p:extLst>
      <p:ext uri="{BB962C8B-B14F-4D97-AF65-F5344CB8AC3E}">
        <p14:creationId xmlns:p14="http://schemas.microsoft.com/office/powerpoint/2010/main" val="373788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3600" dirty="0">
                <a:solidFill>
                  <a:prstClr val="white"/>
                </a:solidFill>
                <a:latin typeface="Calibri" pitchFamily="34" charset="0"/>
                <a:ea typeface="微軟正黑體" pitchFamily="34" charset="-120"/>
              </a:rPr>
              <a:t>懷孕期間營養需求</a:t>
            </a:r>
            <a:endParaRPr lang="en-US" sz="3600" dirty="0">
              <a:solidFill>
                <a:prstClr val="white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700" dirty="0">
              <a:solidFill>
                <a:prstClr val="white"/>
              </a:solidFill>
              <a:ea typeface="微軟正黑體" pitchFamily="34" charset="-120"/>
            </a:endParaRPr>
          </a:p>
          <a:p>
            <a:pPr algn="l"/>
            <a:endParaRPr lang="en-US" sz="2700" dirty="0">
              <a:solidFill>
                <a:prstClr val="white"/>
              </a:solidFill>
              <a:ea typeface="微軟正黑體" pitchFamily="34" charset="-120"/>
            </a:endParaRPr>
          </a:p>
          <a:p>
            <a:pPr algn="l"/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蛋白質：</a:t>
            </a:r>
          </a:p>
          <a:p>
            <a:pPr algn="l"/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從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46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克／天，增加到 </a:t>
            </a:r>
            <a:r>
              <a:rPr lang="en-US" altLang="zh-TW" sz="2700" dirty="0">
                <a:solidFill>
                  <a:prstClr val="white"/>
                </a:solidFill>
                <a:ea typeface="微軟正黑體" pitchFamily="34" charset="-120"/>
              </a:rPr>
              <a:t>71</a:t>
            </a:r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克／天</a:t>
            </a:r>
          </a:p>
        </p:txBody>
      </p:sp>
    </p:spTree>
    <p:extLst>
      <p:ext uri="{BB962C8B-B14F-4D97-AF65-F5344CB8AC3E}">
        <p14:creationId xmlns:p14="http://schemas.microsoft.com/office/powerpoint/2010/main" val="339015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3600" dirty="0">
                <a:solidFill>
                  <a:prstClr val="white"/>
                </a:solidFill>
                <a:latin typeface="Calibri" pitchFamily="34" charset="0"/>
                <a:ea typeface="微軟正黑體" pitchFamily="34" charset="-120"/>
              </a:rPr>
              <a:t>懷孕期間維他命和礦物質的需求</a:t>
            </a:r>
            <a:endParaRPr lang="en-US" sz="3600" dirty="0">
              <a:solidFill>
                <a:prstClr val="white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700" dirty="0">
              <a:solidFill>
                <a:prstClr val="white"/>
              </a:solidFill>
              <a:ea typeface="微軟正黑體" pitchFamily="34" charset="-120"/>
            </a:endParaRPr>
          </a:p>
          <a:p>
            <a:pPr algn="l"/>
            <a:r>
              <a:rPr lang="zh-TW" altLang="en-US" sz="2700" dirty="0">
                <a:solidFill>
                  <a:prstClr val="white"/>
                </a:solidFill>
                <a:ea typeface="微軟正黑體" pitchFamily="34" charset="-120"/>
              </a:rPr>
              <a:t>孕婦缺乏葉酸、鐵和鈣的風險增加</a:t>
            </a:r>
            <a:endParaRPr lang="en-US" sz="2700" dirty="0">
              <a:solidFill>
                <a:prstClr val="white"/>
              </a:solidFill>
              <a:ea typeface="微軟正黑體" pitchFamily="34" charset="-120"/>
            </a:endParaRPr>
          </a:p>
        </p:txBody>
      </p:sp>
      <p:pic>
        <p:nvPicPr>
          <p:cNvPr id="6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17" y="2685836"/>
            <a:ext cx="3173254" cy="211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82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4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969" y="404660"/>
            <a:ext cx="4370784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00050" y="2345532"/>
            <a:ext cx="2926319" cy="994172"/>
          </a:xfrm>
          <a:prstGeom prst="rect">
            <a:avLst/>
          </a:prstGeom>
        </p:spPr>
        <p:txBody>
          <a:bodyPr vert="horz" lIns="68573" tIns="34289" rIns="6857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3600" dirty="0">
                <a:solidFill>
                  <a:prstClr val="white"/>
                </a:solidFill>
                <a:latin typeface="Calibri" pitchFamily="34" charset="0"/>
                <a:ea typeface="微軟正黑體" pitchFamily="34" charset="-120"/>
              </a:rPr>
              <a:t>懷孕期所需的營養</a:t>
            </a:r>
            <a:endParaRPr lang="en-US" sz="3600" dirty="0">
              <a:solidFill>
                <a:prstClr val="white"/>
              </a:solidFill>
              <a:latin typeface="Calibri" pitchFamily="34" charset="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686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3463</Words>
  <Application>Microsoft Office PowerPoint</Application>
  <PresentationFormat>On-screen Show (16:9)</PresentationFormat>
  <Paragraphs>312</Paragraphs>
  <Slides>61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介紹最新的洗衣濃縮包</vt:lpstr>
      <vt:lpstr>DNA Miracles®奇妙系列 家居清潔洗衣液濃縮包</vt:lpstr>
      <vt:lpstr>Snap®洗衣液濃縮包 — 清新配方</vt:lpstr>
      <vt:lpstr>2018產品專題會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5</cp:revision>
  <dcterms:created xsi:type="dcterms:W3CDTF">2018-05-14T07:48:10Z</dcterms:created>
  <dcterms:modified xsi:type="dcterms:W3CDTF">2018-06-01T06:42:59Z</dcterms:modified>
</cp:coreProperties>
</file>